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301" r:id="rId21"/>
    <p:sldId id="275" r:id="rId22"/>
    <p:sldId id="276" r:id="rId23"/>
    <p:sldId id="277" r:id="rId24"/>
    <p:sldId id="278" r:id="rId25"/>
    <p:sldId id="279" r:id="rId26"/>
    <p:sldId id="280" r:id="rId27"/>
    <p:sldId id="281"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5143500" type="screen16x9"/>
  <p:notesSz cx="6858000" cy="9144000"/>
  <p:embeddedFontLst>
    <p:embeddedFont>
      <p:font typeface="Montserrat" charset="-18"/>
      <p:regular r:id="rId48"/>
      <p:bold r:id="rId49"/>
      <p:italic r:id="rId50"/>
      <p:boldItalic r:id="rId51"/>
    </p:embeddedFont>
    <p:embeddedFont>
      <p:font typeface="Lato" charset="-18"/>
      <p:regular r:id="rId52"/>
      <p:bold r:id="rId53"/>
      <p:italic r:id="rId54"/>
      <p:boldItalic r:id="rId55"/>
    </p:embeddedFont>
    <p:embeddedFont>
      <p:font typeface="Verdana"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9" name="Shape 3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5" name="Shape 3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5" name="Shape 3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1" name="Shape 3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6" name="Shape 3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7" name="Shape 3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3" name="Shape 3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8" name="Shape 3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4" name="Shape 3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9" name="Shape 3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4" name="Shape 3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0" name="Shape 3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 name="Shape 11"/>
          <p:cNvGrpSpPr/>
          <p:nvPr/>
        </p:nvGrpSpPr>
        <p:grpSpPr>
          <a:xfrm>
            <a:off x="0" y="490"/>
            <a:ext cx="5153705" cy="5134399"/>
            <a:chOff x="0" y="75"/>
            <a:chExt cx="5153705" cy="5152950"/>
          </a:xfrm>
        </p:grpSpPr>
        <p:sp>
          <p:nvSpPr>
            <p:cNvPr id="12" name="Shape 1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6" name="Shape 16"/>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Shape 17"/>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Shape 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l"/>
              <a:pPr marL="0" lvl="0" indent="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Shape 106"/>
          <p:cNvGrpSpPr/>
          <p:nvPr/>
        </p:nvGrpSpPr>
        <p:grpSpPr>
          <a:xfrm>
            <a:off x="4406400" y="0"/>
            <a:ext cx="4737600" cy="5143065"/>
            <a:chOff x="4406400" y="0"/>
            <a:chExt cx="4737600" cy="5143065"/>
          </a:xfrm>
        </p:grpSpPr>
        <p:sp>
          <p:nvSpPr>
            <p:cNvPr id="107" name="Shape 107"/>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Shape 109"/>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 name="Shape 110"/>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 name="Shape 1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Shape 112"/>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Shape 119"/>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Shape 120"/>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Shape 12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25" name="Shape 125"/>
          <p:cNvSpPr txBox="1">
            <a:spLocks noGrp="1"/>
          </p:cNvSpPr>
          <p:nvPr>
            <p:ph type="title"/>
          </p:nvPr>
        </p:nvSpPr>
        <p:spPr>
          <a:xfrm>
            <a:off x="823850" y="1284675"/>
            <a:ext cx="4776000" cy="1300800"/>
          </a:xfrm>
          <a:prstGeom prst="rect">
            <a:avLst/>
          </a:prstGeom>
        </p:spPr>
        <p:txBody>
          <a:bodyPr spcFirstLastPara="1" wrap="square" lIns="91425" tIns="91425" rIns="91425" bIns="91425" anchor="t" anchorCtr="0"/>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endParaRPr/>
          </a:p>
        </p:txBody>
      </p:sp>
      <p:sp>
        <p:nvSpPr>
          <p:cNvPr id="126" name="Shape 126"/>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Shape 1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l"/>
              <a:pPr marL="0" lvl="0" indent="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Shape 1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l"/>
              <a:pPr marL="0" lvl="0" indent="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Shape 20"/>
          <p:cNvGrpSpPr/>
          <p:nvPr/>
        </p:nvGrpSpPr>
        <p:grpSpPr>
          <a:xfrm>
            <a:off x="4406400" y="0"/>
            <a:ext cx="4737600" cy="5143065"/>
            <a:chOff x="4406400" y="0"/>
            <a:chExt cx="4737600" cy="5143065"/>
          </a:xfrm>
        </p:grpSpPr>
        <p:sp>
          <p:nvSpPr>
            <p:cNvPr id="21" name="Shape 2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30"/>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36"/>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9" name="Shape 39"/>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l"/>
              <a:pPr marL="0" lvl="0" indent="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Shape 42"/>
          <p:cNvGrpSpPr/>
          <p:nvPr/>
        </p:nvGrpSpPr>
        <p:grpSpPr>
          <a:xfrm>
            <a:off x="0" y="381001"/>
            <a:ext cx="1037850" cy="1016287"/>
            <a:chOff x="0" y="381001"/>
            <a:chExt cx="1037850" cy="1016287"/>
          </a:xfrm>
        </p:grpSpPr>
        <p:sp>
          <p:nvSpPr>
            <p:cNvPr id="43" name="Shape 43"/>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5" name="Shape 4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Shape 4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l"/>
              <a:pPr marL="0" lvl="0" indent="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Shape 49"/>
          <p:cNvGrpSpPr/>
          <p:nvPr/>
        </p:nvGrpSpPr>
        <p:grpSpPr>
          <a:xfrm>
            <a:off x="0" y="381001"/>
            <a:ext cx="1037850" cy="1016287"/>
            <a:chOff x="0" y="381001"/>
            <a:chExt cx="1037850" cy="1016287"/>
          </a:xfrm>
        </p:grpSpPr>
        <p:sp>
          <p:nvSpPr>
            <p:cNvPr id="50" name="Shape 50"/>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2" name="Shape 5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Shape 53"/>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Shape 54"/>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Shape 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l"/>
              <a:pPr marL="0" lvl="0" indent="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Shape 57"/>
          <p:cNvGrpSpPr/>
          <p:nvPr/>
        </p:nvGrpSpPr>
        <p:grpSpPr>
          <a:xfrm>
            <a:off x="0" y="381001"/>
            <a:ext cx="1037850" cy="1016287"/>
            <a:chOff x="0" y="381001"/>
            <a:chExt cx="1037850" cy="1016287"/>
          </a:xfrm>
        </p:grpSpPr>
        <p:sp>
          <p:nvSpPr>
            <p:cNvPr id="58" name="Shape 58"/>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0" name="Shape 6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Shape 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l"/>
              <a:pPr marL="0" lvl="0" indent="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Shape 63"/>
          <p:cNvGrpSpPr/>
          <p:nvPr/>
        </p:nvGrpSpPr>
        <p:grpSpPr>
          <a:xfrm>
            <a:off x="0" y="381001"/>
            <a:ext cx="1037850" cy="1016287"/>
            <a:chOff x="0" y="381001"/>
            <a:chExt cx="1037850" cy="1016287"/>
          </a:xfrm>
        </p:grpSpPr>
        <p:sp>
          <p:nvSpPr>
            <p:cNvPr id="64" name="Shape 6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Shape 6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6" name="Shape 66"/>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Shape 6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Shape 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l"/>
              <a:pPr marL="0" lvl="0" indent="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Shape 70"/>
          <p:cNvGrpSpPr/>
          <p:nvPr/>
        </p:nvGrpSpPr>
        <p:grpSpPr>
          <a:xfrm>
            <a:off x="4406400" y="0"/>
            <a:ext cx="4737600" cy="5143500"/>
            <a:chOff x="4406400" y="0"/>
            <a:chExt cx="4737600" cy="5143500"/>
          </a:xfrm>
        </p:grpSpPr>
        <p:sp>
          <p:nvSpPr>
            <p:cNvPr id="71" name="Shape 71"/>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Shape 84"/>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9" name="Shape 89"/>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Shape 9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l"/>
              <a:pPr marL="0" lvl="0" indent="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Shape 92"/>
          <p:cNvGrpSpPr/>
          <p:nvPr/>
        </p:nvGrpSpPr>
        <p:grpSpPr>
          <a:xfrm>
            <a:off x="0" y="381001"/>
            <a:ext cx="1037850" cy="1016287"/>
            <a:chOff x="0" y="381001"/>
            <a:chExt cx="1037850" cy="1016287"/>
          </a:xfrm>
        </p:grpSpPr>
        <p:sp>
          <p:nvSpPr>
            <p:cNvPr id="93" name="Shape 93"/>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5" name="Shape 95"/>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Shape 96"/>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Shape 97"/>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Shape 9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l"/>
              <a:pPr marL="0" lvl="0" indent="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Shape 100"/>
          <p:cNvGrpSpPr/>
          <p:nvPr/>
        </p:nvGrpSpPr>
        <p:grpSpPr>
          <a:xfrm>
            <a:off x="0" y="4128572"/>
            <a:ext cx="698925" cy="684657"/>
            <a:chOff x="0" y="3785672"/>
            <a:chExt cx="698925" cy="684657"/>
          </a:xfrm>
        </p:grpSpPr>
        <p:sp>
          <p:nvSpPr>
            <p:cNvPr id="101" name="Shape 101"/>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Shape 102"/>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3" name="Shape 103"/>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104" name="Shape 10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pl"/>
              <a:pPr marL="0" lvl="0" indent="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spcBef>
                <a:spcPts val="0"/>
              </a:spcBef>
              <a:spcAft>
                <a:spcPts val="0"/>
              </a:spcAft>
              <a:buNone/>
            </a:pPr>
            <a:fld id="{00000000-1234-1234-1234-123412341234}" type="slidenum">
              <a:rPr lang="pl"/>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793350" y="483518"/>
            <a:ext cx="8255400" cy="191955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sz="3000" dirty="0"/>
              <a:t>     </a:t>
            </a:r>
            <a:r>
              <a:rPr lang="pl" sz="3600" dirty="0"/>
              <a:t>Zajęcia z informatyki dotyczące    cyberprzemocy i bezpieczeństwa w sieci  oraz nabywania umiejętności posługiwania się narzędziami TIK. </a:t>
            </a:r>
            <a:endParaRPr sz="3600" dirty="0"/>
          </a:p>
        </p:txBody>
      </p:sp>
      <p:sp>
        <p:nvSpPr>
          <p:cNvPr id="135" name="Shape 135"/>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dirty="0" smtClean="0"/>
              <a:t>Wykonali uczniowie biorący udział w zajęciach.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sz="3200" dirty="0" smtClean="0"/>
              <a:t>2. </a:t>
            </a:r>
            <a:r>
              <a:rPr lang="pl" sz="3200" dirty="0"/>
              <a:t>poziom hałasu </a:t>
            </a:r>
            <a:endParaRPr sz="3200" dirty="0"/>
          </a:p>
        </p:txBody>
      </p:sp>
      <p:sp>
        <p:nvSpPr>
          <p:cNvPr id="186" name="Shape 18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just">
              <a:spcBef>
                <a:spcPts val="0"/>
              </a:spcBef>
              <a:spcAft>
                <a:spcPts val="0"/>
              </a:spcAft>
              <a:buNone/>
            </a:pPr>
            <a:r>
              <a:rPr lang="pl" sz="2000" dirty="0"/>
              <a:t>-       do pracy umysłowej bez mechanicznych i elektrycznych źródeł hałasu: 45-50 dB/A</a:t>
            </a:r>
            <a:endParaRPr sz="2000" dirty="0"/>
          </a:p>
          <a:p>
            <a:pPr marL="0" lvl="0" indent="0" algn="just">
              <a:spcBef>
                <a:spcPts val="1600"/>
              </a:spcBef>
              <a:spcAft>
                <a:spcPts val="0"/>
              </a:spcAft>
              <a:buNone/>
            </a:pPr>
            <a:r>
              <a:rPr lang="pl" sz="2000" dirty="0"/>
              <a:t>-       do prac biurowych: 55-60 dB/A</a:t>
            </a:r>
            <a:endParaRPr sz="2000" dirty="0"/>
          </a:p>
          <a:p>
            <a:pPr marL="0" lvl="0" indent="0" algn="just">
              <a:spcBef>
                <a:spcPts val="1600"/>
              </a:spcBef>
              <a:spcAft>
                <a:spcPts val="0"/>
              </a:spcAft>
              <a:buNone/>
            </a:pPr>
            <a:r>
              <a:rPr lang="pl" sz="2000" dirty="0"/>
              <a:t>-       do prac dyspozytorskich (callcentre): 65-70 dB/A</a:t>
            </a:r>
            <a:endParaRPr sz="2000" dirty="0"/>
          </a:p>
          <a:p>
            <a:pPr marL="0" lvl="0" indent="0">
              <a:spcBef>
                <a:spcPts val="1600"/>
              </a:spcBef>
              <a:spcAft>
                <a:spcPts val="160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sz="3200" dirty="0" smtClean="0"/>
              <a:t>3. </a:t>
            </a:r>
            <a:r>
              <a:rPr lang="pl" sz="3200" dirty="0"/>
              <a:t>mikroklimat</a:t>
            </a:r>
            <a:endParaRPr sz="3200" dirty="0"/>
          </a:p>
        </p:txBody>
      </p:sp>
      <p:sp>
        <p:nvSpPr>
          <p:cNvPr id="192" name="Shape 192"/>
          <p:cNvSpPr txBox="1">
            <a:spLocks noGrp="1"/>
          </p:cNvSpPr>
          <p:nvPr>
            <p:ph type="body" idx="1"/>
          </p:nvPr>
        </p:nvSpPr>
        <p:spPr>
          <a:xfrm>
            <a:off x="1297500" y="1059582"/>
            <a:ext cx="7038900" cy="3419168"/>
          </a:xfrm>
          <a:prstGeom prst="rect">
            <a:avLst/>
          </a:prstGeom>
        </p:spPr>
        <p:txBody>
          <a:bodyPr spcFirstLastPara="1" wrap="square" lIns="91425" tIns="91425" rIns="91425" bIns="91425" anchor="t" anchorCtr="0">
            <a:noAutofit/>
          </a:bodyPr>
          <a:lstStyle/>
          <a:p>
            <a:pPr marL="0" lvl="0" indent="0" algn="just">
              <a:spcBef>
                <a:spcPts val="0"/>
              </a:spcBef>
              <a:spcAft>
                <a:spcPts val="0"/>
              </a:spcAft>
              <a:buNone/>
            </a:pPr>
            <a:r>
              <a:rPr lang="pl" sz="2000" dirty="0" smtClean="0"/>
              <a:t>- wilgotność </a:t>
            </a:r>
            <a:r>
              <a:rPr lang="pl" sz="2000" dirty="0"/>
              <a:t>względna powietrza pomieszczeń przeznaczonych do pracy z monitorami min. 40%.</a:t>
            </a:r>
            <a:endParaRPr sz="2000" dirty="0"/>
          </a:p>
          <a:p>
            <a:pPr marL="0" lvl="0" indent="0" algn="just">
              <a:spcBef>
                <a:spcPts val="1600"/>
              </a:spcBef>
              <a:spcAft>
                <a:spcPts val="0"/>
              </a:spcAft>
              <a:buNone/>
            </a:pPr>
            <a:r>
              <a:rPr lang="pl" sz="2000" dirty="0" smtClean="0"/>
              <a:t>- temperatura </a:t>
            </a:r>
            <a:r>
              <a:rPr lang="pl" sz="2000" dirty="0"/>
              <a:t>min. 18o (optymalnie 20-24°C zimą i 23-26°C latem),</a:t>
            </a:r>
            <a:endParaRPr sz="2000" dirty="0"/>
          </a:p>
          <a:p>
            <a:pPr marL="0" lvl="0" indent="0" algn="just">
              <a:spcBef>
                <a:spcPts val="1600"/>
              </a:spcBef>
              <a:spcAft>
                <a:spcPts val="0"/>
              </a:spcAft>
              <a:buNone/>
            </a:pPr>
            <a:r>
              <a:rPr lang="pl" sz="2000" dirty="0" smtClean="0"/>
              <a:t>- wymiana </a:t>
            </a:r>
            <a:r>
              <a:rPr lang="pl" sz="2000" dirty="0"/>
              <a:t>powietrza: mechaniczna - wymuszenie przepływu powietrza z prędkością ok. 0,1 m/s. (wymiana nie odczuwana jako przeciąg) lub naturalna - przy braku klimatyzacji pomieszczenia powinny być często, co 3-4h wietrzone, zwłaszcza w okresie </a:t>
            </a:r>
            <a:r>
              <a:rPr lang="pl" sz="2000" dirty="0" smtClean="0"/>
              <a:t>grzewczym</a:t>
            </a:r>
            <a:r>
              <a:rPr lang="pl" dirty="0" smtClean="0"/>
              <a:t>.</a:t>
            </a:r>
            <a:endParaRPr dirty="0"/>
          </a:p>
          <a:p>
            <a:pPr marL="0" lvl="0" indent="0">
              <a:spcBef>
                <a:spcPts val="1600"/>
              </a:spcBef>
              <a:spcAft>
                <a:spcPts val="160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sz="3200" dirty="0" smtClean="0"/>
              <a:t>4. </a:t>
            </a:r>
            <a:r>
              <a:rPr lang="pl" sz="3200" dirty="0"/>
              <a:t>stanowisko pracy</a:t>
            </a:r>
            <a:endParaRPr sz="3200" dirty="0"/>
          </a:p>
        </p:txBody>
      </p:sp>
      <p:sp>
        <p:nvSpPr>
          <p:cNvPr id="198" name="Shape 198"/>
          <p:cNvSpPr txBox="1">
            <a:spLocks noGrp="1"/>
          </p:cNvSpPr>
          <p:nvPr>
            <p:ph type="body" idx="1"/>
          </p:nvPr>
        </p:nvSpPr>
        <p:spPr>
          <a:xfrm>
            <a:off x="755576" y="987574"/>
            <a:ext cx="7580824" cy="3491176"/>
          </a:xfrm>
          <a:prstGeom prst="rect">
            <a:avLst/>
          </a:prstGeom>
        </p:spPr>
        <p:txBody>
          <a:bodyPr spcFirstLastPara="1" wrap="square" lIns="91425" tIns="91425" rIns="91425" bIns="91425" anchor="t" anchorCtr="0">
            <a:noAutofit/>
          </a:bodyPr>
          <a:lstStyle/>
          <a:p>
            <a:pPr marL="571500" lvl="0" indent="-228600" algn="just" rtl="0">
              <a:spcBef>
                <a:spcPts val="0"/>
              </a:spcBef>
              <a:spcAft>
                <a:spcPts val="0"/>
              </a:spcAft>
              <a:buNone/>
            </a:pPr>
            <a:r>
              <a:rPr lang="pl" sz="1600" dirty="0">
                <a:latin typeface="Arial"/>
                <a:ea typeface="Arial"/>
                <a:cs typeface="Arial"/>
                <a:sym typeface="Arial"/>
              </a:rPr>
              <a:t>-  </a:t>
            </a:r>
            <a:r>
              <a:rPr lang="pl" sz="2000" dirty="0">
                <a:latin typeface="Arial"/>
                <a:ea typeface="Arial"/>
                <a:cs typeface="Arial"/>
                <a:sym typeface="Arial"/>
              </a:rPr>
              <a:t>   </a:t>
            </a:r>
            <a:r>
              <a:rPr lang="pl" sz="1600" dirty="0">
                <a:latin typeface="Arial"/>
                <a:ea typeface="Arial"/>
                <a:cs typeface="Arial"/>
                <a:sym typeface="Arial"/>
              </a:rPr>
              <a:t> </a:t>
            </a:r>
            <a:r>
              <a:rPr lang="pl" sz="1600" dirty="0" smtClean="0">
                <a:latin typeface="Arial"/>
                <a:ea typeface="Arial"/>
                <a:cs typeface="Arial"/>
                <a:sym typeface="Arial"/>
              </a:rPr>
              <a:t>wysokość </a:t>
            </a:r>
            <a:r>
              <a:rPr lang="pl" sz="1600" dirty="0">
                <a:latin typeface="Arial"/>
                <a:ea typeface="Arial"/>
                <a:cs typeface="Arial"/>
                <a:sym typeface="Arial"/>
              </a:rPr>
              <a:t>pomieszczenia min. 3m (war. 2,5m)</a:t>
            </a:r>
            <a:endParaRPr sz="1600" dirty="0">
              <a:latin typeface="Arial"/>
              <a:ea typeface="Arial"/>
              <a:cs typeface="Arial"/>
              <a:sym typeface="Arial"/>
            </a:endParaRPr>
          </a:p>
          <a:p>
            <a:pPr marL="571500" lvl="0" indent="-228600" algn="just" rtl="0">
              <a:spcBef>
                <a:spcPts val="700"/>
              </a:spcBef>
              <a:spcAft>
                <a:spcPts val="0"/>
              </a:spcAft>
              <a:buNone/>
            </a:pPr>
            <a:r>
              <a:rPr lang="pl" sz="1600" dirty="0">
                <a:latin typeface="Arial"/>
                <a:ea typeface="Arial"/>
                <a:cs typeface="Arial"/>
                <a:sym typeface="Arial"/>
              </a:rPr>
              <a:t>-       min. 13m3 wolnej objętości pomieszczenia</a:t>
            </a:r>
            <a:endParaRPr sz="1600" dirty="0">
              <a:latin typeface="Arial"/>
              <a:ea typeface="Arial"/>
              <a:cs typeface="Arial"/>
              <a:sym typeface="Arial"/>
            </a:endParaRPr>
          </a:p>
          <a:p>
            <a:pPr marL="571500" lvl="0" indent="-228600" algn="just" rtl="0">
              <a:spcBef>
                <a:spcPts val="700"/>
              </a:spcBef>
              <a:spcAft>
                <a:spcPts val="0"/>
              </a:spcAft>
              <a:buNone/>
            </a:pPr>
            <a:r>
              <a:rPr lang="pl" sz="1600" dirty="0">
                <a:latin typeface="Arial"/>
                <a:ea typeface="Arial"/>
                <a:cs typeface="Arial"/>
                <a:sym typeface="Arial"/>
              </a:rPr>
              <a:t>-       min. 2m2 wolnej powierzchni podłogi</a:t>
            </a:r>
            <a:endParaRPr sz="1600" dirty="0">
              <a:latin typeface="Arial"/>
              <a:ea typeface="Arial"/>
              <a:cs typeface="Arial"/>
              <a:sym typeface="Arial"/>
            </a:endParaRPr>
          </a:p>
          <a:p>
            <a:pPr marL="571500" lvl="0" indent="-228600" algn="just" rtl="0">
              <a:spcBef>
                <a:spcPts val="700"/>
              </a:spcBef>
              <a:spcAft>
                <a:spcPts val="0"/>
              </a:spcAft>
              <a:buNone/>
            </a:pPr>
            <a:r>
              <a:rPr lang="pl" sz="1600" dirty="0">
                <a:latin typeface="Arial"/>
                <a:ea typeface="Arial"/>
                <a:cs typeface="Arial"/>
                <a:sym typeface="Arial"/>
              </a:rPr>
              <a:t>-       podłoga gładka, wykładzina antyelektrostatyczna,</a:t>
            </a:r>
            <a:endParaRPr sz="1600" dirty="0">
              <a:latin typeface="Arial"/>
              <a:ea typeface="Arial"/>
              <a:cs typeface="Arial"/>
              <a:sym typeface="Arial"/>
            </a:endParaRPr>
          </a:p>
          <a:p>
            <a:pPr marL="571500" lvl="0" indent="-228600" algn="just" rtl="0">
              <a:spcBef>
                <a:spcPts val="700"/>
              </a:spcBef>
              <a:spcAft>
                <a:spcPts val="0"/>
              </a:spcAft>
              <a:buNone/>
            </a:pPr>
            <a:r>
              <a:rPr lang="pl" sz="1600" dirty="0" smtClean="0">
                <a:latin typeface="Arial"/>
                <a:ea typeface="Arial"/>
                <a:cs typeface="Arial"/>
                <a:sym typeface="Arial"/>
              </a:rPr>
              <a:t>-  </a:t>
            </a:r>
            <a:r>
              <a:rPr lang="pl" sz="1600" dirty="0" smtClean="0">
                <a:latin typeface="Arial"/>
                <a:ea typeface="Arial"/>
                <a:cs typeface="Arial"/>
                <a:sym typeface="Arial"/>
              </a:rPr>
              <a:t>   dostateczna </a:t>
            </a:r>
            <a:r>
              <a:rPr lang="pl" sz="1600" dirty="0">
                <a:latin typeface="Arial"/>
                <a:ea typeface="Arial"/>
                <a:cs typeface="Arial"/>
                <a:sym typeface="Arial"/>
              </a:rPr>
              <a:t>przestrzeń pracy, pozwalająca na umieszczenie wszystkich </a:t>
            </a:r>
            <a:r>
              <a:rPr lang="pl" sz="1600" dirty="0" smtClean="0">
                <a:latin typeface="Arial"/>
                <a:ea typeface="Arial"/>
                <a:cs typeface="Arial"/>
                <a:sym typeface="Arial"/>
              </a:rPr>
              <a:t>  elementów </a:t>
            </a:r>
            <a:r>
              <a:rPr lang="pl" sz="1600" dirty="0">
                <a:latin typeface="Arial"/>
                <a:ea typeface="Arial"/>
                <a:cs typeface="Arial"/>
                <a:sym typeface="Arial"/>
              </a:rPr>
              <a:t>w zasięgu,</a:t>
            </a:r>
            <a:endParaRPr sz="1600" dirty="0">
              <a:latin typeface="Arial"/>
              <a:ea typeface="Arial"/>
              <a:cs typeface="Arial"/>
              <a:sym typeface="Arial"/>
            </a:endParaRPr>
          </a:p>
          <a:p>
            <a:pPr marL="571500" lvl="0" indent="-228600" algn="just" rtl="0">
              <a:spcBef>
                <a:spcPts val="700"/>
              </a:spcBef>
              <a:spcAft>
                <a:spcPts val="0"/>
              </a:spcAft>
              <a:buNone/>
            </a:pPr>
            <a:r>
              <a:rPr lang="pl" sz="1600" dirty="0">
                <a:latin typeface="Arial"/>
                <a:ea typeface="Arial"/>
                <a:cs typeface="Arial"/>
                <a:sym typeface="Arial"/>
              </a:rPr>
              <a:t>-       swobodny dostęp do stanowiska,</a:t>
            </a:r>
            <a:endParaRPr sz="1600" dirty="0">
              <a:latin typeface="Arial"/>
              <a:ea typeface="Arial"/>
              <a:cs typeface="Arial"/>
              <a:sym typeface="Arial"/>
            </a:endParaRPr>
          </a:p>
          <a:p>
            <a:pPr marL="571500" lvl="0" indent="-228600" algn="just" rtl="0">
              <a:spcBef>
                <a:spcPts val="700"/>
              </a:spcBef>
              <a:spcAft>
                <a:spcPts val="0"/>
              </a:spcAft>
              <a:buNone/>
            </a:pPr>
            <a:r>
              <a:rPr lang="pl" sz="1600" dirty="0">
                <a:latin typeface="Arial"/>
                <a:ea typeface="Arial"/>
                <a:cs typeface="Arial"/>
                <a:sym typeface="Arial"/>
              </a:rPr>
              <a:t>-       przejścia min. 60cm szerokości,</a:t>
            </a:r>
            <a:endParaRPr sz="1600" dirty="0">
              <a:latin typeface="Arial"/>
              <a:ea typeface="Arial"/>
              <a:cs typeface="Arial"/>
              <a:sym typeface="Arial"/>
            </a:endParaRPr>
          </a:p>
          <a:p>
            <a:pPr marL="571500" lvl="0" indent="-228600" algn="just" rtl="0">
              <a:spcBef>
                <a:spcPts val="700"/>
              </a:spcBef>
              <a:spcAft>
                <a:spcPts val="0"/>
              </a:spcAft>
              <a:buNone/>
            </a:pPr>
            <a:r>
              <a:rPr lang="pl" sz="1600" dirty="0">
                <a:latin typeface="Arial"/>
                <a:ea typeface="Arial"/>
                <a:cs typeface="Arial"/>
                <a:sym typeface="Arial"/>
              </a:rPr>
              <a:t>-       odległości między sąsiednimi monitorami powinny wynosić min. 0,6 m,</a:t>
            </a:r>
            <a:endParaRPr sz="1600" dirty="0">
              <a:latin typeface="Arial"/>
              <a:ea typeface="Arial"/>
              <a:cs typeface="Arial"/>
              <a:sym typeface="Arial"/>
            </a:endParaRPr>
          </a:p>
          <a:p>
            <a:pPr marL="571500" lvl="0" indent="-228600" algn="just" rtl="0">
              <a:spcBef>
                <a:spcPts val="700"/>
              </a:spcBef>
              <a:spcAft>
                <a:spcPts val="0"/>
              </a:spcAft>
              <a:buNone/>
            </a:pPr>
            <a:r>
              <a:rPr lang="pl" sz="1600" dirty="0">
                <a:latin typeface="Arial"/>
                <a:ea typeface="Arial"/>
                <a:cs typeface="Arial"/>
                <a:sym typeface="Arial"/>
              </a:rPr>
              <a:t>-       odległość między pracownikiem i tyłem sąsiedniego monitora min. 0,8 m</a:t>
            </a:r>
            <a:endParaRPr sz="1600" dirty="0">
              <a:latin typeface="Arial"/>
              <a:ea typeface="Arial"/>
              <a:cs typeface="Arial"/>
              <a:sym typeface="Arial"/>
            </a:endParaRPr>
          </a:p>
          <a:p>
            <a:pPr marL="0" lvl="0" indent="0" rtl="0">
              <a:spcBef>
                <a:spcPts val="700"/>
              </a:spcBef>
              <a:spcAft>
                <a:spcPts val="0"/>
              </a:spcAft>
              <a:buNone/>
            </a:pPr>
            <a:endParaRPr dirty="0"/>
          </a:p>
          <a:p>
            <a:pPr marL="0" lvl="0" indent="0">
              <a:spcBef>
                <a:spcPts val="1600"/>
              </a:spcBef>
              <a:spcAft>
                <a:spcPts val="1600"/>
              </a:spcAft>
              <a:buNone/>
            </a:pPr>
            <a:endParaRPr sz="1000"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1297500" y="267494"/>
            <a:ext cx="7038900" cy="72008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sz="3200" dirty="0" smtClean="0"/>
              <a:t>5. </a:t>
            </a:r>
            <a:r>
              <a:rPr lang="pl" sz="3200" dirty="0"/>
              <a:t>monitor	</a:t>
            </a:r>
            <a:endParaRPr sz="3200" dirty="0"/>
          </a:p>
        </p:txBody>
      </p:sp>
      <p:sp>
        <p:nvSpPr>
          <p:cNvPr id="204" name="Shape 204"/>
          <p:cNvSpPr txBox="1">
            <a:spLocks noGrp="1"/>
          </p:cNvSpPr>
          <p:nvPr>
            <p:ph type="body" idx="1"/>
          </p:nvPr>
        </p:nvSpPr>
        <p:spPr>
          <a:xfrm>
            <a:off x="827584" y="843558"/>
            <a:ext cx="7508816" cy="3635192"/>
          </a:xfrm>
          <a:prstGeom prst="rect">
            <a:avLst/>
          </a:prstGeom>
        </p:spPr>
        <p:txBody>
          <a:bodyPr spcFirstLastPara="1" wrap="square" lIns="91425" tIns="91425" rIns="91425" bIns="91425" anchor="t" anchorCtr="0">
            <a:noAutofit/>
          </a:bodyPr>
          <a:lstStyle/>
          <a:p>
            <a:pPr marL="571500" lvl="0" indent="-228600" algn="just" rtl="0">
              <a:spcBef>
                <a:spcPts val="0"/>
              </a:spcBef>
              <a:spcAft>
                <a:spcPts val="0"/>
              </a:spcAft>
              <a:buNone/>
            </a:pPr>
            <a:r>
              <a:rPr lang="pl" sz="1600" dirty="0" smtClean="0">
                <a:latin typeface="Arial"/>
                <a:ea typeface="Arial"/>
                <a:cs typeface="Arial"/>
                <a:sym typeface="Arial"/>
              </a:rPr>
              <a:t>- znaki </a:t>
            </a:r>
            <a:r>
              <a:rPr lang="pl" sz="1600" dirty="0">
                <a:latin typeface="Arial"/>
                <a:ea typeface="Arial"/>
                <a:cs typeface="Arial"/>
                <a:sym typeface="Arial"/>
              </a:rPr>
              <a:t>na ekranie wyraźne i czytelne, obraz na ekranie stabilny, jaskrawość i kontrast znaku na ekranie łatwe do regulowania,</a:t>
            </a:r>
            <a:endParaRPr sz="1600" dirty="0">
              <a:latin typeface="Arial"/>
              <a:ea typeface="Arial"/>
              <a:cs typeface="Arial"/>
              <a:sym typeface="Arial"/>
            </a:endParaRPr>
          </a:p>
          <a:p>
            <a:pPr marL="571500" lvl="0" indent="-228600" algn="just" rtl="0">
              <a:spcBef>
                <a:spcPts val="700"/>
              </a:spcBef>
              <a:spcAft>
                <a:spcPts val="0"/>
              </a:spcAft>
              <a:buNone/>
            </a:pPr>
            <a:r>
              <a:rPr lang="pl" sz="1600" dirty="0" smtClean="0">
                <a:latin typeface="Arial"/>
                <a:ea typeface="Arial"/>
                <a:cs typeface="Arial"/>
                <a:sym typeface="Arial"/>
              </a:rPr>
              <a:t>- regulacje </a:t>
            </a:r>
            <a:r>
              <a:rPr lang="pl" sz="1600" dirty="0">
                <a:latin typeface="Arial"/>
                <a:ea typeface="Arial"/>
                <a:cs typeface="Arial"/>
                <a:sym typeface="Arial"/>
              </a:rPr>
              <a:t>ustawienia monitora min. 20° w tył i 5° w przód oraz obrót min. 120° (po 60° na boki),</a:t>
            </a:r>
            <a:endParaRPr sz="1600" dirty="0">
              <a:latin typeface="Arial"/>
              <a:ea typeface="Arial"/>
              <a:cs typeface="Arial"/>
              <a:sym typeface="Arial"/>
            </a:endParaRPr>
          </a:p>
          <a:p>
            <a:pPr marL="571500" lvl="0" indent="-228600" algn="just" rtl="0">
              <a:spcBef>
                <a:spcPts val="700"/>
              </a:spcBef>
              <a:spcAft>
                <a:spcPts val="0"/>
              </a:spcAft>
              <a:buNone/>
            </a:pPr>
            <a:r>
              <a:rPr lang="pl" sz="1600" dirty="0">
                <a:latin typeface="Arial"/>
                <a:ea typeface="Arial"/>
                <a:cs typeface="Arial"/>
                <a:sym typeface="Arial"/>
              </a:rPr>
              <a:t>- </a:t>
            </a:r>
            <a:r>
              <a:rPr lang="pl" sz="1600" dirty="0" smtClean="0">
                <a:latin typeface="Arial"/>
                <a:ea typeface="Arial"/>
                <a:cs typeface="Arial"/>
                <a:sym typeface="Arial"/>
              </a:rPr>
              <a:t>ekran </a:t>
            </a:r>
            <a:r>
              <a:rPr lang="pl" sz="1600" dirty="0">
                <a:latin typeface="Arial"/>
                <a:ea typeface="Arial"/>
                <a:cs typeface="Arial"/>
                <a:sym typeface="Arial"/>
              </a:rPr>
              <a:t>pokryty warstwą antyodbiciową lub wyposażony w odpowiedni filtr,</a:t>
            </a:r>
            <a:endParaRPr sz="1600" dirty="0">
              <a:latin typeface="Arial"/>
              <a:ea typeface="Arial"/>
              <a:cs typeface="Arial"/>
              <a:sym typeface="Arial"/>
            </a:endParaRPr>
          </a:p>
          <a:p>
            <a:pPr marL="571500" lvl="0" indent="-228600" algn="just" rtl="0">
              <a:spcBef>
                <a:spcPts val="700"/>
              </a:spcBef>
              <a:spcAft>
                <a:spcPts val="0"/>
              </a:spcAft>
              <a:buNone/>
            </a:pPr>
            <a:r>
              <a:rPr lang="pl" sz="1600" dirty="0" smtClean="0">
                <a:latin typeface="Arial"/>
                <a:ea typeface="Arial"/>
                <a:cs typeface="Arial"/>
                <a:sym typeface="Arial"/>
              </a:rPr>
              <a:t>- w </a:t>
            </a:r>
            <a:r>
              <a:rPr lang="pl" sz="1600" dirty="0">
                <a:latin typeface="Arial"/>
                <a:ea typeface="Arial"/>
                <a:cs typeface="Arial"/>
                <a:sym typeface="Arial"/>
              </a:rPr>
              <a:t>razie potrzeby oddzielna podstawa monitora lub regulowany stół (dostosowanie stanowiska do indywidualnych cech antropomorficznych prac.),</a:t>
            </a:r>
            <a:endParaRPr sz="1600" dirty="0">
              <a:latin typeface="Arial"/>
              <a:ea typeface="Arial"/>
              <a:cs typeface="Arial"/>
              <a:sym typeface="Arial"/>
            </a:endParaRPr>
          </a:p>
          <a:p>
            <a:pPr marL="571500" lvl="0" indent="-228600" algn="just" rtl="0">
              <a:spcBef>
                <a:spcPts val="700"/>
              </a:spcBef>
              <a:spcAft>
                <a:spcPts val="0"/>
              </a:spcAft>
              <a:buNone/>
            </a:pPr>
            <a:r>
              <a:rPr lang="pl" sz="1600" dirty="0">
                <a:latin typeface="Arial"/>
                <a:ea typeface="Arial"/>
                <a:cs typeface="Arial"/>
                <a:sym typeface="Arial"/>
              </a:rPr>
              <a:t>- </a:t>
            </a:r>
            <a:r>
              <a:rPr lang="pl" sz="1600" dirty="0" smtClean="0">
                <a:latin typeface="Arial"/>
                <a:ea typeface="Arial"/>
                <a:cs typeface="Arial"/>
                <a:sym typeface="Arial"/>
              </a:rPr>
              <a:t>ustawienie </a:t>
            </a:r>
            <a:r>
              <a:rPr lang="pl" sz="1600" dirty="0">
                <a:latin typeface="Arial"/>
                <a:ea typeface="Arial"/>
                <a:cs typeface="Arial"/>
                <a:sym typeface="Arial"/>
              </a:rPr>
              <a:t>monitora względem źródeł światła powinno ograniczać olśnienie i odbicia światła,</a:t>
            </a:r>
            <a:endParaRPr sz="1600" dirty="0">
              <a:latin typeface="Arial"/>
              <a:ea typeface="Arial"/>
              <a:cs typeface="Arial"/>
              <a:sym typeface="Arial"/>
            </a:endParaRPr>
          </a:p>
          <a:p>
            <a:pPr marL="571500" lvl="0" indent="-228600" algn="just" rtl="0">
              <a:spcBef>
                <a:spcPts val="700"/>
              </a:spcBef>
              <a:spcAft>
                <a:spcPts val="0"/>
              </a:spcAft>
              <a:buNone/>
            </a:pPr>
            <a:r>
              <a:rPr lang="pl" sz="1600" dirty="0">
                <a:latin typeface="Arial"/>
                <a:ea typeface="Arial"/>
                <a:cs typeface="Arial"/>
                <a:sym typeface="Arial"/>
              </a:rPr>
              <a:t>- </a:t>
            </a:r>
            <a:r>
              <a:rPr lang="pl" sz="1600" dirty="0" smtClean="0">
                <a:latin typeface="Arial"/>
                <a:ea typeface="Arial"/>
                <a:cs typeface="Arial"/>
                <a:sym typeface="Arial"/>
              </a:rPr>
              <a:t>odległość </a:t>
            </a:r>
            <a:r>
              <a:rPr lang="pl" sz="1600" dirty="0">
                <a:latin typeface="Arial"/>
                <a:ea typeface="Arial"/>
                <a:cs typeface="Arial"/>
                <a:sym typeface="Arial"/>
              </a:rPr>
              <a:t>oczu pracownika od ekranu monitora powinna wynosić 400÷750 mm.</a:t>
            </a:r>
            <a:endParaRPr sz="1600" dirty="0">
              <a:latin typeface="Arial"/>
              <a:ea typeface="Arial"/>
              <a:cs typeface="Arial"/>
              <a:sym typeface="Arial"/>
            </a:endParaRPr>
          </a:p>
          <a:p>
            <a:pPr marL="0" lvl="0" indent="0">
              <a:spcBef>
                <a:spcPts val="700"/>
              </a:spcBef>
              <a:spcAft>
                <a:spcPts val="160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sz="3200" dirty="0" smtClean="0"/>
              <a:t>6. </a:t>
            </a:r>
            <a:r>
              <a:rPr lang="pl" sz="3200" dirty="0"/>
              <a:t>klawiatura</a:t>
            </a:r>
            <a:r>
              <a:rPr lang="pl" dirty="0"/>
              <a:t>			</a:t>
            </a:r>
            <a:endParaRPr dirty="0"/>
          </a:p>
        </p:txBody>
      </p:sp>
      <p:sp>
        <p:nvSpPr>
          <p:cNvPr id="210" name="Shape 210"/>
          <p:cNvSpPr txBox="1">
            <a:spLocks noGrp="1"/>
          </p:cNvSpPr>
          <p:nvPr>
            <p:ph type="body" idx="1"/>
          </p:nvPr>
        </p:nvSpPr>
        <p:spPr>
          <a:xfrm>
            <a:off x="1043608" y="1131590"/>
            <a:ext cx="7292792" cy="3347160"/>
          </a:xfrm>
          <a:prstGeom prst="rect">
            <a:avLst/>
          </a:prstGeom>
        </p:spPr>
        <p:txBody>
          <a:bodyPr spcFirstLastPara="1" wrap="square" lIns="91425" tIns="91425" rIns="91425" bIns="91425" anchor="t" anchorCtr="0">
            <a:noAutofit/>
          </a:bodyPr>
          <a:lstStyle/>
          <a:p>
            <a:pPr marL="571500" lvl="0" indent="-228600" algn="just" rtl="0">
              <a:spcBef>
                <a:spcPts val="0"/>
              </a:spcBef>
              <a:spcAft>
                <a:spcPts val="0"/>
              </a:spcAft>
              <a:buNone/>
            </a:pPr>
            <a:r>
              <a:rPr lang="pl" sz="2000" dirty="0" smtClean="0">
                <a:latin typeface="Arial"/>
                <a:ea typeface="Arial"/>
                <a:cs typeface="Arial"/>
                <a:sym typeface="Arial"/>
              </a:rPr>
              <a:t>- powinna </a:t>
            </a:r>
            <a:r>
              <a:rPr lang="pl" sz="2000" dirty="0">
                <a:latin typeface="Arial"/>
                <a:ea typeface="Arial"/>
                <a:cs typeface="Arial"/>
                <a:sym typeface="Arial"/>
              </a:rPr>
              <a:t>stanowić osobny element wyposażenia podstawowego stanowiska pracy,</a:t>
            </a:r>
            <a:endParaRPr sz="2000" dirty="0">
              <a:latin typeface="Arial"/>
              <a:ea typeface="Arial"/>
              <a:cs typeface="Arial"/>
              <a:sym typeface="Arial"/>
            </a:endParaRPr>
          </a:p>
          <a:p>
            <a:pPr marL="571500" lvl="0" indent="-228600" algn="just" rtl="0">
              <a:spcBef>
                <a:spcPts val="700"/>
              </a:spcBef>
              <a:spcAft>
                <a:spcPts val="0"/>
              </a:spcAft>
              <a:buNone/>
            </a:pPr>
            <a:r>
              <a:rPr lang="pl" sz="2000" dirty="0">
                <a:latin typeface="Arial"/>
                <a:ea typeface="Arial"/>
                <a:cs typeface="Arial"/>
                <a:sym typeface="Arial"/>
              </a:rPr>
              <a:t>- </a:t>
            </a:r>
            <a:r>
              <a:rPr lang="pl" sz="2000" dirty="0" smtClean="0">
                <a:latin typeface="Arial"/>
                <a:ea typeface="Arial"/>
                <a:cs typeface="Arial"/>
                <a:sym typeface="Arial"/>
              </a:rPr>
              <a:t>konstrukcja </a:t>
            </a:r>
            <a:r>
              <a:rPr lang="pl" sz="2000" dirty="0">
                <a:latin typeface="Arial"/>
                <a:ea typeface="Arial"/>
                <a:cs typeface="Arial"/>
                <a:sym typeface="Arial"/>
              </a:rPr>
              <a:t>klawiatury powinna umożliwiać użytkownikowi przyjęcie pozycji, która nie powodowałaby zmęczenia mięśni kończyn górnych podczas pracy, odpowiednia wysokość, regulacja kąta nachylenia w zakresie 0÷15°,</a:t>
            </a:r>
            <a:endParaRPr sz="2000" dirty="0">
              <a:latin typeface="Arial"/>
              <a:ea typeface="Arial"/>
              <a:cs typeface="Arial"/>
              <a:sym typeface="Arial"/>
            </a:endParaRPr>
          </a:p>
          <a:p>
            <a:pPr marL="571500" lvl="0" indent="-228600" algn="just" rtl="0">
              <a:spcBef>
                <a:spcPts val="700"/>
              </a:spcBef>
              <a:spcAft>
                <a:spcPts val="0"/>
              </a:spcAft>
              <a:buNone/>
            </a:pPr>
            <a:r>
              <a:rPr lang="pl" sz="2000" dirty="0">
                <a:latin typeface="Arial"/>
                <a:ea typeface="Arial"/>
                <a:cs typeface="Arial"/>
                <a:sym typeface="Arial"/>
              </a:rPr>
              <a:t>- </a:t>
            </a:r>
            <a:r>
              <a:rPr lang="pl" sz="2000" dirty="0" smtClean="0">
                <a:latin typeface="Arial"/>
                <a:ea typeface="Arial"/>
                <a:cs typeface="Arial"/>
                <a:sym typeface="Arial"/>
              </a:rPr>
              <a:t>powierzchnia </a:t>
            </a:r>
            <a:r>
              <a:rPr lang="pl" sz="2000" dirty="0">
                <a:latin typeface="Arial"/>
                <a:ea typeface="Arial"/>
                <a:cs typeface="Arial"/>
                <a:sym typeface="Arial"/>
              </a:rPr>
              <a:t>klawiatury matowa, a znaki na klawiaturze powinny być kontrastowe i czytelne.</a:t>
            </a:r>
            <a:endParaRPr sz="2000" dirty="0">
              <a:latin typeface="Arial"/>
              <a:ea typeface="Arial"/>
              <a:cs typeface="Arial"/>
              <a:sym typeface="Arial"/>
            </a:endParaRPr>
          </a:p>
          <a:p>
            <a:pPr marL="0" lvl="0" indent="0">
              <a:spcBef>
                <a:spcPts val="700"/>
              </a:spcBef>
              <a:spcAft>
                <a:spcPts val="160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1297500" y="195486"/>
            <a:ext cx="7038900" cy="864096"/>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sz="3200" dirty="0" smtClean="0"/>
              <a:t>7. </a:t>
            </a:r>
            <a:r>
              <a:rPr lang="pl" sz="3200" dirty="0"/>
              <a:t>biurko </a:t>
            </a:r>
            <a:r>
              <a:rPr lang="pl" dirty="0"/>
              <a:t>	</a:t>
            </a:r>
            <a:endParaRPr dirty="0"/>
          </a:p>
        </p:txBody>
      </p:sp>
      <p:sp>
        <p:nvSpPr>
          <p:cNvPr id="216" name="Shape 216"/>
          <p:cNvSpPr txBox="1">
            <a:spLocks noGrp="1"/>
          </p:cNvSpPr>
          <p:nvPr>
            <p:ph type="body" idx="1"/>
          </p:nvPr>
        </p:nvSpPr>
        <p:spPr>
          <a:xfrm>
            <a:off x="755576" y="771550"/>
            <a:ext cx="7580824" cy="3707200"/>
          </a:xfrm>
          <a:prstGeom prst="rect">
            <a:avLst/>
          </a:prstGeom>
        </p:spPr>
        <p:txBody>
          <a:bodyPr spcFirstLastPara="1" wrap="square" lIns="91425" tIns="91425" rIns="91425" bIns="91425" anchor="t" anchorCtr="0">
            <a:noAutofit/>
          </a:bodyPr>
          <a:lstStyle/>
          <a:p>
            <a:pPr marL="571500" lvl="0" indent="-228600" rtl="0">
              <a:spcBef>
                <a:spcPts val="0"/>
              </a:spcBef>
              <a:spcAft>
                <a:spcPts val="0"/>
              </a:spcAft>
              <a:buNone/>
            </a:pPr>
            <a:r>
              <a:rPr lang="pl" sz="1600" dirty="0">
                <a:solidFill>
                  <a:srgbClr val="FFFFFF"/>
                </a:solidFill>
                <a:latin typeface="Arial"/>
                <a:ea typeface="Arial"/>
                <a:cs typeface="Arial"/>
                <a:sym typeface="Arial"/>
              </a:rPr>
              <a:t>-       konstrukcja stołu powinna umożliwiać dogodne ustawienie elementów wyposażenia stanowiska pracy, w tym zróżnicowaną wysokość ustawienia monitora ekranowego i klawiatury, szerokość i głębokość stołu powinna zapewniać:</a:t>
            </a:r>
            <a:endParaRPr sz="1600" dirty="0">
              <a:solidFill>
                <a:srgbClr val="FFFFFF"/>
              </a:solidFill>
              <a:latin typeface="Arial"/>
              <a:ea typeface="Arial"/>
              <a:cs typeface="Arial"/>
              <a:sym typeface="Arial"/>
            </a:endParaRPr>
          </a:p>
          <a:p>
            <a:pPr marL="571500" lvl="0" indent="-228600" rtl="0">
              <a:spcBef>
                <a:spcPts val="700"/>
              </a:spcBef>
              <a:spcAft>
                <a:spcPts val="0"/>
              </a:spcAft>
              <a:buNone/>
            </a:pPr>
            <a:r>
              <a:rPr lang="pl" sz="1600" dirty="0">
                <a:solidFill>
                  <a:srgbClr val="FFFFFF"/>
                </a:solidFill>
                <a:latin typeface="Arial"/>
                <a:ea typeface="Arial"/>
                <a:cs typeface="Arial"/>
                <a:sym typeface="Arial"/>
              </a:rPr>
              <a:t>-       wystarczającą powierzchnię do łatwego posługiwania się elementami wyposażenia stanowiska i wykonywania czynności związanych z rodzajem pracy,</a:t>
            </a:r>
            <a:endParaRPr sz="1600" dirty="0">
              <a:solidFill>
                <a:srgbClr val="FFFFFF"/>
              </a:solidFill>
              <a:latin typeface="Arial"/>
              <a:ea typeface="Arial"/>
              <a:cs typeface="Arial"/>
              <a:sym typeface="Arial"/>
            </a:endParaRPr>
          </a:p>
          <a:p>
            <a:pPr marL="571500" lvl="0" indent="-228600" rtl="0">
              <a:spcBef>
                <a:spcPts val="700"/>
              </a:spcBef>
              <a:spcAft>
                <a:spcPts val="0"/>
              </a:spcAft>
              <a:buNone/>
            </a:pPr>
            <a:r>
              <a:rPr lang="pl" sz="1600" dirty="0">
                <a:solidFill>
                  <a:srgbClr val="FFFFFF"/>
                </a:solidFill>
                <a:latin typeface="Arial"/>
                <a:ea typeface="Arial"/>
                <a:cs typeface="Arial"/>
                <a:sym typeface="Arial"/>
              </a:rPr>
              <a:t>-       ustawienie klawiatury w odległości min. 100mm od przedniej krawędzi stołu,</a:t>
            </a:r>
            <a:endParaRPr sz="1600" dirty="0">
              <a:solidFill>
                <a:srgbClr val="FFFFFF"/>
              </a:solidFill>
              <a:latin typeface="Arial"/>
              <a:ea typeface="Arial"/>
              <a:cs typeface="Arial"/>
              <a:sym typeface="Arial"/>
            </a:endParaRPr>
          </a:p>
          <a:p>
            <a:pPr marL="571500" lvl="0" indent="-228600" rtl="0">
              <a:spcBef>
                <a:spcPts val="700"/>
              </a:spcBef>
              <a:spcAft>
                <a:spcPts val="0"/>
              </a:spcAft>
              <a:buNone/>
            </a:pPr>
            <a:r>
              <a:rPr lang="pl" sz="1600" dirty="0">
                <a:solidFill>
                  <a:srgbClr val="FFFFFF"/>
                </a:solidFill>
                <a:latin typeface="Arial"/>
                <a:ea typeface="Arial"/>
                <a:cs typeface="Arial"/>
                <a:sym typeface="Arial"/>
              </a:rPr>
              <a:t>-       ustawienie elementów wyposażenia w odpowiedniej odległości od pracownika, to jest w zasięgu jego kończyn górnych, bez konieczności przyjmowania wymuszonych pozycji,</a:t>
            </a:r>
            <a:endParaRPr sz="1600" dirty="0">
              <a:solidFill>
                <a:srgbClr val="FFFFFF"/>
              </a:solidFill>
              <a:latin typeface="Arial"/>
              <a:ea typeface="Arial"/>
              <a:cs typeface="Arial"/>
              <a:sym typeface="Arial"/>
            </a:endParaRPr>
          </a:p>
          <a:p>
            <a:pPr marL="571500" lvl="0" indent="-228600" rtl="0">
              <a:spcBef>
                <a:spcPts val="700"/>
              </a:spcBef>
              <a:spcAft>
                <a:spcPts val="0"/>
              </a:spcAft>
              <a:buNone/>
            </a:pPr>
            <a:r>
              <a:rPr lang="pl" sz="1600" dirty="0">
                <a:solidFill>
                  <a:srgbClr val="FFFFFF"/>
                </a:solidFill>
                <a:latin typeface="Arial"/>
                <a:ea typeface="Arial"/>
                <a:cs typeface="Arial"/>
                <a:sym typeface="Arial"/>
              </a:rPr>
              <a:t>-       powierzchnia blatu stołu powinna być matowa, najlepiej barwy jasnej.</a:t>
            </a:r>
            <a:endParaRPr sz="1600" dirty="0">
              <a:solidFill>
                <a:srgbClr val="FFFFFF"/>
              </a:solidFill>
              <a:latin typeface="Arial"/>
              <a:ea typeface="Arial"/>
              <a:cs typeface="Arial"/>
              <a:sym typeface="Arial"/>
            </a:endParaRPr>
          </a:p>
          <a:p>
            <a:pPr marL="0" lvl="0" indent="0">
              <a:spcBef>
                <a:spcPts val="700"/>
              </a:spcBef>
              <a:spcAft>
                <a:spcPts val="160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r>
              <a:rPr lang="pl-PL" dirty="0" smtClean="0"/>
              <a:t>Wysokość stołu powinna być taka, aby zapewniała:</a:t>
            </a:r>
            <a:br>
              <a:rPr lang="pl-PL" dirty="0" smtClean="0"/>
            </a:br>
            <a:endParaRPr dirty="0"/>
          </a:p>
        </p:txBody>
      </p:sp>
      <p:sp>
        <p:nvSpPr>
          <p:cNvPr id="222" name="Shape 222"/>
          <p:cNvSpPr txBox="1">
            <a:spLocks noGrp="1"/>
          </p:cNvSpPr>
          <p:nvPr>
            <p:ph type="body" idx="1"/>
          </p:nvPr>
        </p:nvSpPr>
        <p:spPr>
          <a:xfrm>
            <a:off x="611560" y="987574"/>
            <a:ext cx="7324790" cy="3491176"/>
          </a:xfrm>
          <a:prstGeom prst="rect">
            <a:avLst/>
          </a:prstGeom>
        </p:spPr>
        <p:txBody>
          <a:bodyPr spcFirstLastPara="1" wrap="square" lIns="91425" tIns="91425" rIns="91425" bIns="91425" anchor="t" anchorCtr="0">
            <a:noAutofit/>
          </a:bodyPr>
          <a:lstStyle/>
          <a:p>
            <a:pPr marL="571500" lvl="0" indent="-228600" rtl="0">
              <a:spcBef>
                <a:spcPts val="1600"/>
              </a:spcBef>
              <a:spcAft>
                <a:spcPts val="0"/>
              </a:spcAft>
              <a:buNone/>
            </a:pPr>
            <a:r>
              <a:rPr lang="pl" sz="2000" dirty="0" smtClean="0">
                <a:latin typeface="Arial"/>
                <a:ea typeface="Arial"/>
                <a:cs typeface="Arial"/>
                <a:sym typeface="Arial"/>
              </a:rPr>
              <a:t>-  naturalne </a:t>
            </a:r>
            <a:r>
              <a:rPr lang="pl" sz="2000" dirty="0">
                <a:latin typeface="Arial"/>
                <a:ea typeface="Arial"/>
                <a:cs typeface="Arial"/>
                <a:sym typeface="Arial"/>
              </a:rPr>
              <a:t>położenie kończyn górnych przy </a:t>
            </a:r>
            <a:r>
              <a:rPr lang="pl" sz="2000" dirty="0" smtClean="0">
                <a:latin typeface="Arial"/>
                <a:ea typeface="Arial"/>
                <a:cs typeface="Arial"/>
                <a:sym typeface="Arial"/>
              </a:rPr>
              <a:t>obsłudze klawiatury</a:t>
            </a:r>
            <a:r>
              <a:rPr lang="pl" sz="2000" dirty="0">
                <a:latin typeface="Arial"/>
                <a:ea typeface="Arial"/>
                <a:cs typeface="Arial"/>
                <a:sym typeface="Arial"/>
              </a:rPr>
              <a:t>, z zachowaniem min. kąta prostego między ramieniem i przedramieniem,</a:t>
            </a:r>
            <a:endParaRPr sz="2000" dirty="0">
              <a:latin typeface="Arial"/>
              <a:ea typeface="Arial"/>
              <a:cs typeface="Arial"/>
              <a:sym typeface="Arial"/>
            </a:endParaRPr>
          </a:p>
          <a:p>
            <a:pPr marL="571500" lvl="0" indent="-228600" rtl="0">
              <a:spcBef>
                <a:spcPts val="700"/>
              </a:spcBef>
              <a:spcAft>
                <a:spcPts val="0"/>
              </a:spcAft>
              <a:buNone/>
            </a:pPr>
            <a:r>
              <a:rPr lang="pl" sz="2000" dirty="0">
                <a:latin typeface="Arial"/>
                <a:ea typeface="Arial"/>
                <a:cs typeface="Arial"/>
                <a:sym typeface="Arial"/>
              </a:rPr>
              <a:t>-  </a:t>
            </a:r>
            <a:r>
              <a:rPr lang="pl" sz="2000" dirty="0" smtClean="0">
                <a:latin typeface="Arial"/>
                <a:ea typeface="Arial"/>
                <a:cs typeface="Arial"/>
                <a:sym typeface="Arial"/>
              </a:rPr>
              <a:t>odpowiedni </a:t>
            </a:r>
            <a:r>
              <a:rPr lang="pl" sz="2000" dirty="0">
                <a:latin typeface="Arial"/>
                <a:ea typeface="Arial"/>
                <a:cs typeface="Arial"/>
                <a:sym typeface="Arial"/>
              </a:rPr>
              <a:t>kąt obserwacji ekranu monitora w zakresie 20°÷50° w dół (licząc od linii poziomej na wysokości oczu pracownika do linii poprowadzonej od jego oczu do środka ekranu), górna krawędź ekranu monitora nie powinna znajdować się powyżej oczu praco</a:t>
            </a:r>
            <a:endParaRPr sz="2000" dirty="0">
              <a:latin typeface="Arial"/>
              <a:ea typeface="Arial"/>
              <a:cs typeface="Arial"/>
              <a:sym typeface="Arial"/>
            </a:endParaRPr>
          </a:p>
          <a:p>
            <a:pPr marL="571500" lvl="0" indent="-228600" rtl="0">
              <a:spcBef>
                <a:spcPts val="700"/>
              </a:spcBef>
              <a:spcAft>
                <a:spcPts val="0"/>
              </a:spcAft>
              <a:buNone/>
            </a:pPr>
            <a:r>
              <a:rPr lang="pl" sz="2000" dirty="0">
                <a:latin typeface="Arial"/>
                <a:ea typeface="Arial"/>
                <a:cs typeface="Arial"/>
                <a:sym typeface="Arial"/>
              </a:rPr>
              <a:t>-  </a:t>
            </a:r>
            <a:r>
              <a:rPr lang="pl" sz="2000" dirty="0" smtClean="0">
                <a:latin typeface="Arial"/>
                <a:ea typeface="Arial"/>
                <a:cs typeface="Arial"/>
                <a:sym typeface="Arial"/>
              </a:rPr>
              <a:t>odpowiednią </a:t>
            </a:r>
            <a:r>
              <a:rPr lang="pl" sz="2000" dirty="0">
                <a:latin typeface="Arial"/>
                <a:ea typeface="Arial"/>
                <a:cs typeface="Arial"/>
                <a:sym typeface="Arial"/>
              </a:rPr>
              <a:t>przestrzeń do umieszczenia nóg pod blatem stołu.</a:t>
            </a:r>
            <a:endParaRPr sz="2000" dirty="0">
              <a:latin typeface="Arial"/>
              <a:ea typeface="Arial"/>
              <a:cs typeface="Arial"/>
              <a:sym typeface="Arial"/>
            </a:endParaRPr>
          </a:p>
          <a:p>
            <a:pPr marL="342900" lvl="0" indent="0" rtl="0">
              <a:spcBef>
                <a:spcPts val="700"/>
              </a:spcBef>
              <a:spcAft>
                <a:spcPts val="700"/>
              </a:spcAft>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Shape 227"/>
          <p:cNvPicPr preferRelativeResize="0"/>
          <p:nvPr/>
        </p:nvPicPr>
        <p:blipFill>
          <a:blip r:embed="rId3">
            <a:alphaModFix/>
          </a:blip>
          <a:stretch>
            <a:fillRect/>
          </a:stretch>
        </p:blipFill>
        <p:spPr>
          <a:xfrm>
            <a:off x="1990727" y="364725"/>
            <a:ext cx="4635374" cy="41120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467544" y="866775"/>
            <a:ext cx="5832648" cy="35211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pl" sz="3600" dirty="0"/>
              <a:t>3. JAK BRONIĆ SIĘ PRZED ZŁOŚLIWYM OPROGRAMOWANIEM?</a:t>
            </a:r>
            <a:endParaRPr sz="3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1297500" y="195486"/>
            <a:ext cx="7038900" cy="1008112"/>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sz="3200" dirty="0"/>
              <a:t>Jak obronić się przed szkodliwym  oprogramowaniem</a:t>
            </a:r>
            <a:endParaRPr sz="3200" dirty="0"/>
          </a:p>
        </p:txBody>
      </p:sp>
      <p:sp>
        <p:nvSpPr>
          <p:cNvPr id="238" name="Shape 238"/>
          <p:cNvSpPr txBox="1">
            <a:spLocks noGrp="1"/>
          </p:cNvSpPr>
          <p:nvPr>
            <p:ph type="body" idx="1"/>
          </p:nvPr>
        </p:nvSpPr>
        <p:spPr>
          <a:xfrm>
            <a:off x="251520" y="1347614"/>
            <a:ext cx="8640960" cy="3131136"/>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sz="1600" b="1" i="1" u="sng" dirty="0">
                <a:highlight>
                  <a:schemeClr val="lt1"/>
                </a:highlight>
                <a:latin typeface="Verdana"/>
                <a:ea typeface="Verdana"/>
                <a:cs typeface="Verdana"/>
                <a:sym typeface="Verdana"/>
              </a:rPr>
              <a:t> </a:t>
            </a:r>
            <a:r>
              <a:rPr lang="pl" sz="1600" b="1" i="1" dirty="0">
                <a:latin typeface="Verdana"/>
                <a:ea typeface="Verdana"/>
                <a:cs typeface="Verdana"/>
                <a:sym typeface="Verdana"/>
              </a:rPr>
              <a:t> Wielość zagrożeń internetowych jest bardzo duża. Jedno jest pewne na dzień dzisiejszy - sam program antywirusowy nie wystarczy. Musimy dołożyć dodatkowe zabezpieczenia albo od razu wyposażyć swój komputer w pakiet zabezpieczeń.</a:t>
            </a:r>
            <a:endParaRPr sz="1600" b="1" i="1" dirty="0">
              <a:latin typeface="Verdana"/>
              <a:ea typeface="Verdana"/>
              <a:cs typeface="Verdana"/>
              <a:sym typeface="Verdana"/>
            </a:endParaRPr>
          </a:p>
          <a:p>
            <a:pPr marL="0" lvl="0" indent="0" algn="just" rtl="0">
              <a:spcBef>
                <a:spcPts val="1600"/>
              </a:spcBef>
              <a:spcAft>
                <a:spcPts val="0"/>
              </a:spcAft>
              <a:buNone/>
            </a:pPr>
            <a:r>
              <a:rPr lang="pl" sz="1600" dirty="0">
                <a:solidFill>
                  <a:srgbClr val="000000"/>
                </a:solidFill>
                <a:latin typeface="Verdana"/>
                <a:ea typeface="Verdana"/>
                <a:cs typeface="Verdana"/>
                <a:sym typeface="Verdana"/>
              </a:rPr>
              <a:t>   </a:t>
            </a:r>
            <a:r>
              <a:rPr lang="pl" sz="1600" dirty="0">
                <a:latin typeface="Verdana"/>
                <a:ea typeface="Verdana"/>
                <a:cs typeface="Verdana"/>
                <a:sym typeface="Verdana"/>
              </a:rPr>
              <a:t>Taki pakiet powinien oprócz ochrony antywirusowej posiadać: ochronę przed narzędziami typu "rootkit", zaporę ogniową najlepiej inteligentną, ochronę przed oprogramowaniem typu "spyware", ochronę antyspamową. Dobrze byłoby, gdyby taki pakiet posiadał również ochronę tożsamości, monitorował sieć, posiadał funkcje kontroli rodzicielskiej czy usuwania luk w zabezpieczeniach i inne. Wszystko zależy od tego, do jakich celów używamy komputera i kto jeszcze z niego będzie korzystał - dorośli czy może dzieci.</a:t>
            </a:r>
            <a:endParaRPr sz="1600" dirty="0">
              <a:latin typeface="Verdana"/>
              <a:ea typeface="Verdana"/>
              <a:cs typeface="Verdana"/>
              <a:sym typeface="Verdana"/>
            </a:endParaRPr>
          </a:p>
          <a:p>
            <a:pPr marL="0" lvl="0" indent="0" algn="just" rtl="0">
              <a:spcBef>
                <a:spcPts val="0"/>
              </a:spcBef>
              <a:spcAft>
                <a:spcPts val="0"/>
              </a:spcAft>
              <a:buNone/>
            </a:pPr>
            <a:r>
              <a:rPr lang="pl" sz="900" dirty="0">
                <a:latin typeface="Verdana"/>
                <a:ea typeface="Verdana"/>
                <a:cs typeface="Verdana"/>
                <a:sym typeface="Verdana"/>
              </a:rPr>
              <a:t>     </a:t>
            </a:r>
            <a:endParaRPr sz="900" b="1" i="1" dirty="0">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sz="3200" dirty="0"/>
              <a:t>Wprowadzenie	</a:t>
            </a:r>
            <a:r>
              <a:rPr lang="pl" dirty="0"/>
              <a:t>				 </a:t>
            </a:r>
            <a:endParaRPr dirty="0"/>
          </a:p>
        </p:txBody>
      </p:sp>
      <p:sp>
        <p:nvSpPr>
          <p:cNvPr id="141" name="Shape 141"/>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just">
              <a:spcBef>
                <a:spcPts val="0"/>
              </a:spcBef>
              <a:spcAft>
                <a:spcPts val="1600"/>
              </a:spcAft>
              <a:buNone/>
            </a:pPr>
            <a:r>
              <a:rPr lang="pl" sz="2000" dirty="0"/>
              <a:t>Celem zajęć jest zwrócenie uwagi uczniów na zjawisko cyberprzemocy oraz uwrażliwienie ich na specyfikę problemu, związaną przede wszystkim z możliwymi konsekwencjami tego typu działań, zarówno dla  ich ofiar, jak i sprawców. Jednym z efektów przeprowadzonych zajęć, powinno być wypracowanie reguł bezpiecznego i kulturalnego korzystania z sieci oraz zasad reagowania w sytuacjach cyberprzemocy.</a:t>
            </a:r>
            <a:endParaRPr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tekstu 2"/>
          <p:cNvSpPr>
            <a:spLocks noGrp="1"/>
          </p:cNvSpPr>
          <p:nvPr>
            <p:ph type="body" idx="1"/>
          </p:nvPr>
        </p:nvSpPr>
        <p:spPr>
          <a:xfrm>
            <a:off x="755576" y="195486"/>
            <a:ext cx="8136904" cy="4283264"/>
          </a:xfrm>
        </p:spPr>
        <p:txBody>
          <a:bodyPr/>
          <a:lstStyle/>
          <a:p>
            <a:pPr marL="0" lvl="0" indent="0" algn="just">
              <a:buNone/>
            </a:pPr>
            <a:r>
              <a:rPr lang="pl-PL" sz="1600" dirty="0" smtClean="0">
                <a:latin typeface="Verdana"/>
                <a:ea typeface="Verdana"/>
                <a:cs typeface="Verdana"/>
                <a:sym typeface="Verdana"/>
              </a:rPr>
              <a:t>Jeśli chcemy korzystać z dobrodziejstw poczty elektronicznej, to najbezpieczniej jest używać jej przez stronę internetową </a:t>
            </a:r>
            <a:r>
              <a:rPr lang="pl-PL" sz="1600" dirty="0" err="1" smtClean="0">
                <a:latin typeface="Verdana"/>
                <a:ea typeface="Verdana"/>
                <a:cs typeface="Verdana"/>
                <a:sym typeface="Verdana"/>
              </a:rPr>
              <a:t>www</a:t>
            </a:r>
            <a:r>
              <a:rPr lang="pl-PL" sz="1600" dirty="0" smtClean="0">
                <a:latin typeface="Verdana"/>
                <a:ea typeface="Verdana"/>
                <a:cs typeface="Verdana"/>
                <a:sym typeface="Verdana"/>
              </a:rPr>
              <a:t> na pewnym i zabezpieczonym serwerze, nie używając tzw. klientów poczty elektronicznej, czyli programów obsługujących naszą pocztę na naszym komputerze osobistym. Jeśli jednak już z takiego programu korzystamy i nie chcemy z niego zrezygnować, to musimy się dodatkowo zabezpieczyć i przestrzegać podstawowych zasad bezpieczeństwa: nie otwierać załączników poczty od nieznanych nadawców; nie dać się nabrać na e-mailowe "akcje charytatywne", z których może 1 na 10 jest prawdziwa; nie wysyłać wiadomości (czy przesyłać dalej otrzymanej) na więcej niż 2, 3 adresy naraz, by nie wspomagać "spamerów" itd. Tu mała dygresja. Jeden e-mail z dużą liczbą adresów w nagłówku "przechwycony" przez szkodliwe oprogramowanie, np. na komputerze jednego z adresatów, zwiększa bazę autentycznych adresów w "automatach </a:t>
            </a:r>
            <a:r>
              <a:rPr lang="pl-PL" sz="1600" dirty="0" err="1" smtClean="0">
                <a:latin typeface="Verdana"/>
                <a:ea typeface="Verdana"/>
                <a:cs typeface="Verdana"/>
                <a:sym typeface="Verdana"/>
              </a:rPr>
              <a:t>spamerskich</a:t>
            </a:r>
            <a:r>
              <a:rPr lang="pl-PL" sz="1600" dirty="0" smtClean="0">
                <a:latin typeface="Verdana"/>
                <a:ea typeface="Verdana"/>
                <a:cs typeface="Verdana"/>
                <a:sym typeface="Verdana"/>
              </a:rPr>
              <a:t>", używających ich zarówno jako adresatów, jak i nadawców spamu. Proszę się wówczas nie dziwić, gdy otrzymamy pocztę od... siebie!</a:t>
            </a:r>
            <a:r>
              <a:rPr lang="pl-PL" sz="1600" dirty="0" smtClean="0">
                <a:solidFill>
                  <a:srgbClr val="000000"/>
                </a:solidFill>
                <a:latin typeface="Verdana"/>
                <a:ea typeface="Verdana"/>
                <a:cs typeface="Verdana"/>
                <a:sym typeface="Verdana"/>
              </a:rPr>
              <a:t> </a:t>
            </a:r>
            <a:endParaRPr lang="pl-PL" sz="1600" dirty="0">
              <a:solidFill>
                <a:srgbClr val="000000"/>
              </a:solidFill>
              <a:latin typeface="Verdana"/>
              <a:ea typeface="Verdana"/>
              <a:cs typeface="Verdana"/>
              <a:sym typeface="Verdan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p:nvPr/>
        </p:nvSpPr>
        <p:spPr>
          <a:xfrm>
            <a:off x="609600" y="923925"/>
            <a:ext cx="8029500" cy="3638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244" name="Shape 244"/>
          <p:cNvPicPr preferRelativeResize="0"/>
          <p:nvPr/>
        </p:nvPicPr>
        <p:blipFill>
          <a:blip r:embed="rId3">
            <a:alphaModFix/>
          </a:blip>
          <a:stretch>
            <a:fillRect/>
          </a:stretch>
        </p:blipFill>
        <p:spPr>
          <a:xfrm>
            <a:off x="2133600" y="1176338"/>
            <a:ext cx="4038600" cy="26955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pl" sz="3200" dirty="0"/>
              <a:t>4. JAK DBAĆ O WŁASNY WIZERUNEK W SIECI</a:t>
            </a:r>
            <a:endParaRPr sz="3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1297500" y="195486"/>
            <a:ext cx="7038900" cy="1112364"/>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sz="3200" dirty="0"/>
              <a:t>Dbanie o własny wizerunek w internecie i na portalach społecznościowych.</a:t>
            </a:r>
            <a:endParaRPr sz="3200" dirty="0"/>
          </a:p>
        </p:txBody>
      </p:sp>
      <p:sp>
        <p:nvSpPr>
          <p:cNvPr id="255" name="Shape 255"/>
          <p:cNvSpPr txBox="1">
            <a:spLocks noGrp="1"/>
          </p:cNvSpPr>
          <p:nvPr>
            <p:ph type="body" idx="1"/>
          </p:nvPr>
        </p:nvSpPr>
        <p:spPr>
          <a:xfrm>
            <a:off x="251520" y="1851670"/>
            <a:ext cx="8640960" cy="2880320"/>
          </a:xfrm>
          <a:prstGeom prst="rect">
            <a:avLst/>
          </a:prstGeom>
        </p:spPr>
        <p:txBody>
          <a:bodyPr spcFirstLastPara="1" wrap="square" lIns="91425" tIns="91425" rIns="91425" bIns="91425" anchor="t" anchorCtr="0">
            <a:noAutofit/>
          </a:bodyPr>
          <a:lstStyle/>
          <a:p>
            <a:pPr marL="0" lvl="0" indent="0" algn="just" rtl="0">
              <a:lnSpc>
                <a:spcPct val="140000"/>
              </a:lnSpc>
              <a:spcBef>
                <a:spcPts val="0"/>
              </a:spcBef>
              <a:spcAft>
                <a:spcPts val="0"/>
              </a:spcAft>
              <a:buNone/>
            </a:pPr>
            <a:r>
              <a:rPr lang="pl" sz="1600" dirty="0">
                <a:latin typeface="Arial"/>
                <a:ea typeface="Arial"/>
                <a:cs typeface="Arial"/>
                <a:sym typeface="Arial"/>
              </a:rPr>
              <a:t>To jak postrzegani jesteśmy w Internecie może mieć wpływ na każdy aspekt naszego życia. Obecnie zauważyć możemy trzy taktyki związane z udostępnianiem o sobie informacji w sieci i publikowaniem treści pod swoim nazwiskiem - jedna to niedbalstwo o to co zamieszczamy, druga to ostrożność i unikanie jakiejkolwiek aktywności.</a:t>
            </a:r>
            <a:endParaRPr sz="1600" dirty="0">
              <a:latin typeface="Arial"/>
              <a:ea typeface="Arial"/>
              <a:cs typeface="Arial"/>
              <a:sym typeface="Arial"/>
            </a:endParaRPr>
          </a:p>
          <a:p>
            <a:pPr marL="0" lvl="0" indent="0" algn="just" rtl="0">
              <a:lnSpc>
                <a:spcPct val="140000"/>
              </a:lnSpc>
              <a:spcBef>
                <a:spcPts val="1100"/>
              </a:spcBef>
              <a:spcAft>
                <a:spcPts val="0"/>
              </a:spcAft>
              <a:buNone/>
            </a:pPr>
            <a:r>
              <a:rPr lang="pl" sz="1600" dirty="0">
                <a:latin typeface="Arial"/>
                <a:ea typeface="Arial"/>
                <a:cs typeface="Arial"/>
                <a:sym typeface="Arial"/>
              </a:rPr>
              <a:t>Trzecia taktyka natomiast koncentruje się na świadomym, wybiórczym prezentowaniu wybranych informacji i pokazywaniu się z jak najlepszej strony. Coraz więcej osób zdaje sobie sprawę, że Internet może zarówno pomóc jak i zaszkodzić w budowaniu kariery czy tworzeniu swojego obrazu wśród znajomych.</a:t>
            </a:r>
            <a:endParaRPr sz="1600" dirty="0">
              <a:latin typeface="Arial"/>
              <a:ea typeface="Arial"/>
              <a:cs typeface="Arial"/>
              <a:sym typeface="Arial"/>
            </a:endParaRPr>
          </a:p>
          <a:p>
            <a:pPr marL="0" lvl="0" indent="0">
              <a:spcBef>
                <a:spcPts val="1100"/>
              </a:spcBef>
              <a:spcAft>
                <a:spcPts val="1600"/>
              </a:spcAft>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sz="2800" dirty="0"/>
              <a:t>Czy warto być anonimowym w sieci? </a:t>
            </a:r>
            <a:r>
              <a:rPr lang="pl" dirty="0"/>
              <a:t>																																																																		</a:t>
            </a:r>
            <a:endParaRPr dirty="0"/>
          </a:p>
        </p:txBody>
      </p:sp>
      <p:sp>
        <p:nvSpPr>
          <p:cNvPr id="261" name="Shape 261"/>
          <p:cNvSpPr txBox="1">
            <a:spLocks noGrp="1"/>
          </p:cNvSpPr>
          <p:nvPr>
            <p:ph type="body" idx="1"/>
          </p:nvPr>
        </p:nvSpPr>
        <p:spPr>
          <a:xfrm>
            <a:off x="179512" y="1131590"/>
            <a:ext cx="8712968" cy="3347160"/>
          </a:xfrm>
          <a:prstGeom prst="rect">
            <a:avLst/>
          </a:prstGeom>
        </p:spPr>
        <p:txBody>
          <a:bodyPr spcFirstLastPara="1" wrap="square" lIns="91425" tIns="91425" rIns="91425" bIns="91425" anchor="t" anchorCtr="0">
            <a:noAutofit/>
          </a:bodyPr>
          <a:lstStyle/>
          <a:p>
            <a:pPr marL="0" lvl="0" indent="0" algn="just">
              <a:spcBef>
                <a:spcPts val="0"/>
              </a:spcBef>
              <a:spcAft>
                <a:spcPts val="0"/>
              </a:spcAft>
              <a:buNone/>
            </a:pPr>
            <a:r>
              <a:rPr lang="pl" sz="1800" dirty="0">
                <a:latin typeface="Arial"/>
                <a:ea typeface="Arial"/>
                <a:cs typeface="Arial"/>
                <a:sym typeface="Arial"/>
              </a:rPr>
              <a:t>Anonimowość w sieci to kwestia bardzo względna - zidentyfikować można nas bowiem nie tylko po imieniu i nazwisku, ale także adresie poczty elektronicznej czy numerze IP. Internet to kluczowe medium dostarczające wiedzy na temat innych osób, w tym również firm. Używamy go zarówno w zakresie edukacji, rozrywki, jak i poszukiwania informacji czy dokonywania transakcji zakupowych.</a:t>
            </a:r>
            <a:endParaRPr sz="1800" dirty="0">
              <a:latin typeface="Arial"/>
              <a:ea typeface="Arial"/>
              <a:cs typeface="Arial"/>
              <a:sym typeface="Arial"/>
            </a:endParaRPr>
          </a:p>
          <a:p>
            <a:pPr marL="0" lvl="0" indent="0" algn="just">
              <a:spcBef>
                <a:spcPts val="1600"/>
              </a:spcBef>
              <a:spcAft>
                <a:spcPts val="1600"/>
              </a:spcAft>
              <a:buNone/>
            </a:pPr>
            <a:r>
              <a:rPr lang="pl" sz="1800" dirty="0">
                <a:latin typeface="Arial"/>
                <a:ea typeface="Arial"/>
                <a:cs typeface="Arial"/>
                <a:sym typeface="Arial"/>
              </a:rPr>
              <a:t>Obojętnie jednak czy sprzedajemy w sieci określone przedmioty, prowadzimy firmę, bloga, czy też założyliśmy tylko profil na portalu społecznościowym - musimy mieć świadomość, że wiele osób może mieć wgląd w nasze konta.Warto zatem starać się pokazać jako profesjonalista, osoba kompetentna, odpowiedzialnie wybierająca to co warto o sobie zamieścić w sieci.</a:t>
            </a:r>
            <a:endParaRPr sz="1800" dirty="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Shape 266"/>
          <p:cNvPicPr preferRelativeResize="0"/>
          <p:nvPr/>
        </p:nvPicPr>
        <p:blipFill>
          <a:blip r:embed="rId3">
            <a:alphaModFix/>
          </a:blip>
          <a:stretch>
            <a:fillRect/>
          </a:stretch>
        </p:blipFill>
        <p:spPr>
          <a:xfrm>
            <a:off x="2609850" y="1776413"/>
            <a:ext cx="2876550" cy="15906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pl" sz="3200" dirty="0"/>
              <a:t>5. WIARYGODNOŚĆ INFORMACJI W SIECI.</a:t>
            </a:r>
            <a:endParaRPr sz="3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sz="3200" dirty="0"/>
              <a:t>J</a:t>
            </a:r>
            <a:r>
              <a:rPr lang="pl" sz="3200" dirty="0" smtClean="0"/>
              <a:t>ak </a:t>
            </a:r>
            <a:r>
              <a:rPr lang="pl" sz="3200" dirty="0"/>
              <a:t>wiarygodne są informacje zamieszczane w internecie?</a:t>
            </a:r>
            <a:endParaRPr sz="3200" dirty="0"/>
          </a:p>
          <a:p>
            <a:pPr marL="0" lvl="0" indent="0">
              <a:spcBef>
                <a:spcPts val="0"/>
              </a:spcBef>
              <a:spcAft>
                <a:spcPts val="0"/>
              </a:spcAft>
              <a:buNone/>
            </a:pPr>
            <a:endParaRPr dirty="0"/>
          </a:p>
          <a:p>
            <a:pPr marL="0" lvl="0" indent="0">
              <a:spcBef>
                <a:spcPts val="0"/>
              </a:spcBef>
              <a:spcAft>
                <a:spcPts val="0"/>
              </a:spcAft>
              <a:buNone/>
            </a:pPr>
            <a:endParaRPr dirty="0"/>
          </a:p>
        </p:txBody>
      </p:sp>
      <p:sp>
        <p:nvSpPr>
          <p:cNvPr id="277" name="Shape 277"/>
          <p:cNvSpPr txBox="1">
            <a:spLocks noGrp="1"/>
          </p:cNvSpPr>
          <p:nvPr>
            <p:ph type="body" idx="1"/>
          </p:nvPr>
        </p:nvSpPr>
        <p:spPr>
          <a:xfrm>
            <a:off x="107504" y="1419622"/>
            <a:ext cx="8784976" cy="3059128"/>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pl" sz="1600" dirty="0">
                <a:latin typeface="Arial"/>
                <a:ea typeface="Arial"/>
                <a:cs typeface="Arial"/>
                <a:sym typeface="Arial"/>
              </a:rPr>
              <a:t>Często oceniamy wiarygodność strony internetowej na podstawie pierwszego wrażenia jaki w nas wytwarza się na jej widok. Jeśli mamy do czynienia z atrakcyjną wizualnie witryną, czytelnym układem treści, aktualnymi wiadomościami i interesującym nas przekazem - istnieje duże prawdopodobieństwo, że uznamy serwis za godny zaufania. Co prawda pierwsze wrażenie często bywa mylące, jednak w przypadku profesjonalnych witryn nierzadko się sprawdza. W sieci funkcjonuje wiele profesjonalnych i znanych serwisów, co do których panuje ogólne zaufanie. Są to jednak portale o tematyce ogólnej, a w typowo branżowych witrynach musimy liczyć się z koniecznością weryfikacji zawartości pod kątem ich użyteczności dla nas i prawdziwości. Serwisy internetowe należące do tych profesjonalnych mają określone mechanizmy kontrolowania publikowanych treści. Natomiast już blogi i fora dyskusyjne są mniej bezpieczne i w tym przypadku musimy kierować się przede wszystkim zdrowym rozsądkiem.</a:t>
            </a:r>
            <a:endParaRPr sz="1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pl" sz="3200" dirty="0"/>
              <a:t>6</a:t>
            </a:r>
            <a:r>
              <a:rPr lang="pl" sz="3200" dirty="0" smtClean="0"/>
              <a:t>. PRAWA </a:t>
            </a:r>
            <a:r>
              <a:rPr lang="pl" sz="3200" dirty="0"/>
              <a:t>AUTORSKIE</a:t>
            </a:r>
            <a:endParaRPr sz="3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p:nvPr/>
        </p:nvSpPr>
        <p:spPr>
          <a:xfrm>
            <a:off x="485775" y="752474"/>
            <a:ext cx="7658100" cy="451123"/>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pl" sz="2000" dirty="0">
                <a:solidFill>
                  <a:srgbClr val="FF0000"/>
                </a:solidFill>
              </a:rPr>
              <a:t>ZNAK OZNACZAJĄCY PRAWA AUTORSKIE!!!</a:t>
            </a:r>
            <a:endParaRPr sz="2000" dirty="0">
              <a:solidFill>
                <a:srgbClr val="FF0000"/>
              </a:solidFill>
            </a:endParaRPr>
          </a:p>
        </p:txBody>
      </p:sp>
      <p:pic>
        <p:nvPicPr>
          <p:cNvPr id="295" name="Shape 295"/>
          <p:cNvPicPr preferRelativeResize="0"/>
          <p:nvPr/>
        </p:nvPicPr>
        <p:blipFill>
          <a:blip r:embed="rId3">
            <a:alphaModFix/>
          </a:blip>
          <a:stretch>
            <a:fillRect/>
          </a:stretch>
        </p:blipFill>
        <p:spPr>
          <a:xfrm>
            <a:off x="3267075" y="1524000"/>
            <a:ext cx="2095500" cy="2095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rot="-670166">
            <a:off x="771418" y="1212852"/>
            <a:ext cx="7269596" cy="2387584"/>
          </a:xfrm>
          <a:prstGeom prst="rect">
            <a:avLst/>
          </a:prstGeom>
        </p:spPr>
        <p:txBody>
          <a:bodyPr spcFirstLastPara="1" wrap="square" lIns="91425" tIns="91425" rIns="91425" bIns="91425" anchor="t" anchorCtr="0">
            <a:noAutofit/>
          </a:bodyPr>
          <a:lstStyle/>
          <a:p>
            <a:pPr marL="0" lvl="0" indent="0" algn="just">
              <a:spcBef>
                <a:spcPts val="0"/>
              </a:spcBef>
              <a:spcAft>
                <a:spcPts val="0"/>
              </a:spcAft>
              <a:buNone/>
            </a:pPr>
            <a:r>
              <a:rPr lang="pl" sz="3200" dirty="0" smtClean="0"/>
              <a:t>1. </a:t>
            </a:r>
            <a:r>
              <a:rPr lang="pl" sz="3200" dirty="0"/>
              <a:t>Zagrożenia społeczne i fizyczne związane z użytkowaniem komputera i internetu.</a:t>
            </a:r>
            <a:endParaRPr sz="3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sz="3200" dirty="0"/>
              <a:t>Co to są prawa autorskie?</a:t>
            </a:r>
            <a:endParaRPr sz="3200" dirty="0"/>
          </a:p>
        </p:txBody>
      </p:sp>
      <p:sp>
        <p:nvSpPr>
          <p:cNvPr id="301" name="Shape 301"/>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just">
              <a:spcBef>
                <a:spcPts val="0"/>
              </a:spcBef>
              <a:spcAft>
                <a:spcPts val="1600"/>
              </a:spcAft>
              <a:buNone/>
            </a:pPr>
            <a:r>
              <a:rPr lang="pl" sz="2000" b="1" dirty="0">
                <a:latin typeface="Arial"/>
                <a:ea typeface="Arial"/>
                <a:cs typeface="Arial"/>
                <a:sym typeface="Arial"/>
              </a:rPr>
              <a:t>Prawa autorskie</a:t>
            </a:r>
            <a:r>
              <a:rPr lang="pl" sz="2000" dirty="0">
                <a:latin typeface="Arial"/>
                <a:ea typeface="Arial"/>
                <a:cs typeface="Arial"/>
                <a:sym typeface="Arial"/>
              </a:rPr>
              <a:t> to zbiór przepisów regulujących jedną z ważniejszych dziedzin prawa własności intelektualnej. Ochroną prawno autorską objęte </a:t>
            </a:r>
            <a:r>
              <a:rPr lang="pl" sz="2000" b="1" dirty="0">
                <a:latin typeface="Arial"/>
                <a:ea typeface="Arial"/>
                <a:cs typeface="Arial"/>
                <a:sym typeface="Arial"/>
              </a:rPr>
              <a:t>są</a:t>
            </a:r>
            <a:r>
              <a:rPr lang="pl" sz="2000" dirty="0">
                <a:latin typeface="Arial"/>
                <a:ea typeface="Arial"/>
                <a:cs typeface="Arial"/>
                <a:sym typeface="Arial"/>
              </a:rPr>
              <a:t> jedynie te wytwory intelektu człowieka, które spełniają przesłanki „utworu”.</a:t>
            </a:r>
            <a:endParaRPr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rot="-1226916">
            <a:off x="1000333" y="811295"/>
            <a:ext cx="4587155" cy="3520932"/>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pl" sz="3200" dirty="0"/>
              <a:t>7</a:t>
            </a:r>
            <a:r>
              <a:rPr lang="pl" sz="3200" dirty="0" smtClean="0"/>
              <a:t>. CYBERPRZEMOC</a:t>
            </a:r>
            <a:endParaRPr sz="3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1297500" y="123478"/>
            <a:ext cx="7038900" cy="864096"/>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sz="3200" dirty="0"/>
              <a:t>Czym jest cyberprzemoc?</a:t>
            </a:r>
            <a:endParaRPr sz="3200" dirty="0"/>
          </a:p>
          <a:p>
            <a:pPr marL="0" lvl="0" indent="0">
              <a:spcBef>
                <a:spcPts val="0"/>
              </a:spcBef>
              <a:spcAft>
                <a:spcPts val="0"/>
              </a:spcAft>
              <a:buNone/>
            </a:pPr>
            <a:endParaRPr dirty="0"/>
          </a:p>
          <a:p>
            <a:pPr marL="0" lvl="0" indent="0">
              <a:spcBef>
                <a:spcPts val="0"/>
              </a:spcBef>
              <a:spcAft>
                <a:spcPts val="0"/>
              </a:spcAft>
              <a:buNone/>
            </a:pPr>
            <a:endParaRPr dirty="0"/>
          </a:p>
          <a:p>
            <a:pPr marL="0" lvl="0" indent="0">
              <a:spcBef>
                <a:spcPts val="0"/>
              </a:spcBef>
              <a:spcAft>
                <a:spcPts val="0"/>
              </a:spcAft>
              <a:buNone/>
            </a:pPr>
            <a:endParaRPr dirty="0"/>
          </a:p>
        </p:txBody>
      </p:sp>
      <p:sp>
        <p:nvSpPr>
          <p:cNvPr id="312" name="Shape 312"/>
          <p:cNvSpPr txBox="1">
            <a:spLocks noGrp="1"/>
          </p:cNvSpPr>
          <p:nvPr>
            <p:ph type="body" idx="1"/>
          </p:nvPr>
        </p:nvSpPr>
        <p:spPr>
          <a:xfrm>
            <a:off x="179512" y="1203598"/>
            <a:ext cx="8640960" cy="3600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pl" sz="2000" dirty="0">
                <a:solidFill>
                  <a:srgbClr val="FFFFFF"/>
                </a:solidFill>
                <a:latin typeface="Arial"/>
                <a:ea typeface="Arial"/>
                <a:cs typeface="Arial"/>
                <a:sym typeface="Arial"/>
              </a:rPr>
              <a:t>Cyberprzemoc to inaczej przemoc z użyciem mediów elektronicznych – przede wszystkim Internetu i telefonów komórkowych.  Problem ten dotyczy przede wszystkim dzieci i młodzieży. Do działań określanych jako cyberprzemoc zalicza się </a:t>
            </a:r>
            <a:r>
              <a:rPr lang="pl" sz="2000" dirty="0" smtClean="0">
                <a:solidFill>
                  <a:srgbClr val="FFFFFF"/>
                </a:solidFill>
                <a:latin typeface="Arial"/>
                <a:ea typeface="Arial"/>
                <a:cs typeface="Arial"/>
                <a:sym typeface="Arial"/>
              </a:rPr>
              <a:t>m.in:</a:t>
            </a:r>
            <a:r>
              <a:rPr lang="pl" sz="2000" dirty="0">
                <a:solidFill>
                  <a:srgbClr val="FFFFFF"/>
                </a:solidFill>
                <a:latin typeface="Arial"/>
                <a:ea typeface="Arial"/>
                <a:cs typeface="Arial"/>
                <a:sym typeface="Arial"/>
              </a:rPr>
              <a:t> </a:t>
            </a:r>
            <a:r>
              <a:rPr lang="pl" sz="2000" dirty="0" smtClean="0">
                <a:solidFill>
                  <a:srgbClr val="FFFFFF"/>
                </a:solidFill>
                <a:latin typeface="Arial"/>
                <a:ea typeface="Arial"/>
                <a:cs typeface="Arial"/>
                <a:sym typeface="Arial"/>
              </a:rPr>
              <a:t>wyzywanie</a:t>
            </a:r>
            <a:r>
              <a:rPr lang="pl" sz="2000" dirty="0">
                <a:solidFill>
                  <a:srgbClr val="FFFFFF"/>
                </a:solidFill>
                <a:latin typeface="Arial"/>
                <a:ea typeface="Arial"/>
                <a:cs typeface="Arial"/>
                <a:sym typeface="Arial"/>
              </a:rPr>
              <a:t>, straszenie poniżanie kogoś w Internecie lub przy </a:t>
            </a:r>
            <a:r>
              <a:rPr lang="pl" sz="2000" dirty="0" smtClean="0">
                <a:solidFill>
                  <a:srgbClr val="FFFFFF"/>
                </a:solidFill>
                <a:latin typeface="Arial"/>
                <a:ea typeface="Arial"/>
                <a:cs typeface="Arial"/>
                <a:sym typeface="Arial"/>
              </a:rPr>
              <a:t>użyciu telefonu, robienie </a:t>
            </a:r>
            <a:r>
              <a:rPr lang="pl" sz="2000" dirty="0">
                <a:solidFill>
                  <a:srgbClr val="FFFFFF"/>
                </a:solidFill>
                <a:latin typeface="Arial"/>
                <a:ea typeface="Arial"/>
                <a:cs typeface="Arial"/>
                <a:sym typeface="Arial"/>
              </a:rPr>
              <a:t>komuś zdjęć lub rejestrowanie filmów bez jego </a:t>
            </a:r>
            <a:r>
              <a:rPr lang="pl" sz="2000" dirty="0" smtClean="0">
                <a:solidFill>
                  <a:srgbClr val="FFFFFF"/>
                </a:solidFill>
                <a:latin typeface="Arial"/>
                <a:ea typeface="Arial"/>
                <a:cs typeface="Arial"/>
                <a:sym typeface="Arial"/>
              </a:rPr>
              <a:t>zgody, publikowanie </a:t>
            </a:r>
            <a:r>
              <a:rPr lang="pl" sz="2000" dirty="0">
                <a:solidFill>
                  <a:srgbClr val="FFFFFF"/>
                </a:solidFill>
                <a:latin typeface="Arial"/>
                <a:ea typeface="Arial"/>
                <a:cs typeface="Arial"/>
                <a:sym typeface="Arial"/>
              </a:rPr>
              <a:t>w Internecie lub rozsyłanie telefonem zdjęć, filmów lub tekstów, które kogoś obrażają lub </a:t>
            </a:r>
            <a:r>
              <a:rPr lang="pl" sz="2000" dirty="0" smtClean="0">
                <a:solidFill>
                  <a:srgbClr val="FFFFFF"/>
                </a:solidFill>
                <a:latin typeface="Arial"/>
                <a:ea typeface="Arial"/>
                <a:cs typeface="Arial"/>
                <a:sym typeface="Arial"/>
              </a:rPr>
              <a:t>ośmieszają, podszywane </a:t>
            </a:r>
            <a:r>
              <a:rPr lang="pl" sz="2000" dirty="0">
                <a:solidFill>
                  <a:srgbClr val="FFFFFF"/>
                </a:solidFill>
                <a:latin typeface="Arial"/>
                <a:ea typeface="Arial"/>
                <a:cs typeface="Arial"/>
                <a:sym typeface="Arial"/>
              </a:rPr>
              <a:t>się pod kogoś w </a:t>
            </a:r>
            <a:r>
              <a:rPr lang="pl" sz="2000" dirty="0" smtClean="0">
                <a:solidFill>
                  <a:srgbClr val="FFFFFF"/>
                </a:solidFill>
                <a:latin typeface="Arial"/>
                <a:ea typeface="Arial"/>
                <a:cs typeface="Arial"/>
                <a:sym typeface="Arial"/>
              </a:rPr>
              <a:t>Sieci.</a:t>
            </a:r>
            <a:r>
              <a:rPr lang="pl" sz="2000" dirty="0">
                <a:solidFill>
                  <a:srgbClr val="FFFFFF"/>
                </a:solidFill>
                <a:latin typeface="Arial"/>
                <a:ea typeface="Arial"/>
                <a:cs typeface="Arial"/>
                <a:sym typeface="Arial"/>
              </a:rPr>
              <a:t> </a:t>
            </a:r>
            <a:r>
              <a:rPr lang="pl" sz="2000" dirty="0" smtClean="0">
                <a:solidFill>
                  <a:srgbClr val="FFFFFF"/>
                </a:solidFill>
                <a:latin typeface="Arial"/>
                <a:ea typeface="Arial"/>
                <a:cs typeface="Arial"/>
                <a:sym typeface="Arial"/>
              </a:rPr>
              <a:t>Pomimo</a:t>
            </a:r>
            <a:r>
              <a:rPr lang="pl" sz="2000" dirty="0">
                <a:solidFill>
                  <a:srgbClr val="FFFFFF"/>
                </a:solidFill>
                <a:latin typeface="Arial"/>
                <a:ea typeface="Arial"/>
                <a:cs typeface="Arial"/>
                <a:sym typeface="Arial"/>
              </a:rPr>
              <a:t>, że akty cyberprzemocy mogą wyglądać niewinnie, to potrafią wyrządzać bardzo dużą krzywdę.</a:t>
            </a:r>
            <a:endParaRPr sz="2000" dirty="0">
              <a:solidFill>
                <a:srgbClr val="FFFFFF"/>
              </a:solidFill>
              <a:latin typeface="Arial"/>
              <a:ea typeface="Arial"/>
              <a:cs typeface="Arial"/>
              <a:sym typeface="Arial"/>
            </a:endParaRPr>
          </a:p>
          <a:p>
            <a:pPr marL="0" lvl="0" indent="0">
              <a:spcBef>
                <a:spcPts val="0"/>
              </a:spcBef>
              <a:spcAft>
                <a:spcPts val="1600"/>
              </a:spcAft>
              <a:buNone/>
            </a:pPr>
            <a:endParaRPr sz="1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Shape 317"/>
          <p:cNvPicPr preferRelativeResize="0"/>
          <p:nvPr/>
        </p:nvPicPr>
        <p:blipFill>
          <a:blip r:embed="rId3">
            <a:alphaModFix/>
          </a:blip>
          <a:stretch>
            <a:fillRect/>
          </a:stretch>
        </p:blipFill>
        <p:spPr>
          <a:xfrm>
            <a:off x="1700213" y="747713"/>
            <a:ext cx="5743575" cy="36480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pl" sz="3200" dirty="0"/>
              <a:t>8</a:t>
            </a:r>
            <a:r>
              <a:rPr lang="pl" sz="3200" dirty="0" smtClean="0"/>
              <a:t>. BEZPIECZEŃSTWO </a:t>
            </a:r>
            <a:r>
              <a:rPr lang="pl" sz="3200" dirty="0"/>
              <a:t>FINANSÓW</a:t>
            </a:r>
            <a:endParaRPr sz="3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971600" y="393750"/>
            <a:ext cx="73648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sz="3200" dirty="0"/>
              <a:t>10 zasad jak dbać o finanse w sieci.</a:t>
            </a:r>
            <a:endParaRPr sz="3200" dirty="0"/>
          </a:p>
        </p:txBody>
      </p:sp>
      <p:sp>
        <p:nvSpPr>
          <p:cNvPr id="328" name="Shape 328"/>
          <p:cNvSpPr txBox="1">
            <a:spLocks noGrp="1"/>
          </p:cNvSpPr>
          <p:nvPr>
            <p:ph type="body" idx="1"/>
          </p:nvPr>
        </p:nvSpPr>
        <p:spPr>
          <a:xfrm>
            <a:off x="539552" y="1563638"/>
            <a:ext cx="7796848" cy="3168352"/>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sz="1600" dirty="0" smtClean="0">
                <a:latin typeface="Lato" charset="-18"/>
              </a:rPr>
              <a:t>1. Nie </a:t>
            </a:r>
            <a:r>
              <a:rPr lang="pl" sz="1600" dirty="0">
                <a:latin typeface="Lato" charset="-18"/>
              </a:rPr>
              <a:t>udostępniaj swojego loginu i hasła do konta </a:t>
            </a:r>
            <a:r>
              <a:rPr lang="pl" sz="1600" dirty="0" smtClean="0">
                <a:latin typeface="Lato" charset="-18"/>
              </a:rPr>
              <a:t>bankowego,</a:t>
            </a:r>
            <a:endParaRPr sz="1600" dirty="0">
              <a:latin typeface="Lato" charset="-18"/>
            </a:endParaRPr>
          </a:p>
          <a:p>
            <a:pPr marL="0" lvl="0" indent="0" rtl="0">
              <a:spcBef>
                <a:spcPts val="1600"/>
              </a:spcBef>
              <a:spcAft>
                <a:spcPts val="0"/>
              </a:spcAft>
              <a:buNone/>
            </a:pPr>
            <a:r>
              <a:rPr lang="pl" sz="1600" dirty="0">
                <a:latin typeface="Lato" charset="-18"/>
              </a:rPr>
              <a:t>2</a:t>
            </a:r>
            <a:r>
              <a:rPr lang="pl" sz="1600" dirty="0" smtClean="0">
                <a:latin typeface="Lato" charset="-18"/>
              </a:rPr>
              <a:t>. Ustaw  </a:t>
            </a:r>
            <a:r>
              <a:rPr lang="pl" sz="1600" dirty="0">
                <a:latin typeface="Lato" charset="-18"/>
              </a:rPr>
              <a:t>odpowiednio silne hasło do swojego konta tak aby było go trudno </a:t>
            </a:r>
            <a:r>
              <a:rPr lang="pl" sz="1600" dirty="0" smtClean="0">
                <a:latin typeface="Lato" charset="-18"/>
              </a:rPr>
              <a:t>złamać,</a:t>
            </a:r>
            <a:endParaRPr sz="1600" dirty="0">
              <a:latin typeface="Lato" charset="-18"/>
            </a:endParaRPr>
          </a:p>
          <a:p>
            <a:pPr marL="0" lvl="0" indent="0" rtl="0">
              <a:spcBef>
                <a:spcPts val="1600"/>
              </a:spcBef>
              <a:spcAft>
                <a:spcPts val="0"/>
              </a:spcAft>
              <a:buNone/>
            </a:pPr>
            <a:r>
              <a:rPr lang="pl" sz="1600" dirty="0">
                <a:latin typeface="Lato" charset="-18"/>
              </a:rPr>
              <a:t>3</a:t>
            </a:r>
            <a:r>
              <a:rPr lang="pl" sz="1600" dirty="0" smtClean="0">
                <a:latin typeface="Lato" charset="-18"/>
              </a:rPr>
              <a:t>. </a:t>
            </a:r>
            <a:r>
              <a:rPr lang="pl" sz="1600" dirty="0" smtClean="0">
                <a:latin typeface="Lato" charset="-18"/>
                <a:ea typeface="Verdana"/>
                <a:cs typeface="Verdana"/>
                <a:sym typeface="Verdana"/>
              </a:rPr>
              <a:t>Nie </a:t>
            </a:r>
            <a:r>
              <a:rPr lang="pl" sz="1600" dirty="0">
                <a:latin typeface="Lato" charset="-18"/>
                <a:ea typeface="Verdana"/>
                <a:cs typeface="Verdana"/>
                <a:sym typeface="Verdana"/>
              </a:rPr>
              <a:t>klikaj w linki zamieszczone w wiadomości e-mailowej pochodzące od nieznanego nadawcy – mogą zainstalować na komputerze złośliwe oprogramowanie i wykraść dane dotyczące Twojej </a:t>
            </a:r>
            <a:r>
              <a:rPr lang="pl" sz="1600" dirty="0" smtClean="0">
                <a:latin typeface="Lato" charset="-18"/>
                <a:ea typeface="Verdana"/>
                <a:cs typeface="Verdana"/>
                <a:sym typeface="Verdana"/>
              </a:rPr>
              <a:t>karty,</a:t>
            </a:r>
            <a:endParaRPr sz="1600" dirty="0">
              <a:latin typeface="Lato" charset="-18"/>
              <a:ea typeface="Verdana"/>
              <a:cs typeface="Verdana"/>
              <a:sym typeface="Verdana"/>
            </a:endParaRPr>
          </a:p>
          <a:p>
            <a:pPr marL="0" lvl="0" indent="0">
              <a:spcBef>
                <a:spcPts val="1600"/>
              </a:spcBef>
              <a:spcAft>
                <a:spcPts val="0"/>
              </a:spcAft>
              <a:buNone/>
            </a:pPr>
            <a:r>
              <a:rPr lang="pl" sz="1600" dirty="0">
                <a:latin typeface="Lato" charset="-18"/>
              </a:rPr>
              <a:t>4</a:t>
            </a:r>
            <a:r>
              <a:rPr lang="pl" sz="1600" dirty="0" smtClean="0">
                <a:latin typeface="Lato" charset="-18"/>
              </a:rPr>
              <a:t>. </a:t>
            </a:r>
            <a:r>
              <a:rPr lang="pl" sz="1600" dirty="0" smtClean="0">
                <a:latin typeface="Lato" charset="-18"/>
                <a:ea typeface="Verdana"/>
                <a:cs typeface="Verdana"/>
                <a:sym typeface="Verdana"/>
              </a:rPr>
              <a:t>Zainstaluj </a:t>
            </a:r>
            <a:r>
              <a:rPr lang="pl" sz="1600" dirty="0">
                <a:latin typeface="Lato" charset="-18"/>
                <a:ea typeface="Verdana"/>
                <a:cs typeface="Verdana"/>
                <a:sym typeface="Verdana"/>
              </a:rPr>
              <a:t>oprogramowanie antywirusowe na każdym komputerze i sprzęcie elektronicznym, z którego korzystasz, pamiętając o jego systematycznych </a:t>
            </a:r>
            <a:r>
              <a:rPr lang="pl" sz="1600" dirty="0" smtClean="0">
                <a:latin typeface="Lato" charset="-18"/>
                <a:ea typeface="Verdana"/>
                <a:cs typeface="Verdana"/>
                <a:sym typeface="Verdana"/>
              </a:rPr>
              <a:t>aktualizacjach,</a:t>
            </a:r>
            <a:endParaRPr sz="1600" dirty="0">
              <a:latin typeface="Lato" charset="-18"/>
              <a:ea typeface="Verdana"/>
              <a:cs typeface="Verdana"/>
              <a:sym typeface="Verdana"/>
            </a:endParaRPr>
          </a:p>
          <a:p>
            <a:pPr marL="0" lvl="0" indent="0">
              <a:spcBef>
                <a:spcPts val="1600"/>
              </a:spcBef>
              <a:spcAft>
                <a:spcPts val="0"/>
              </a:spcAft>
              <a:buNone/>
            </a:pPr>
            <a:endParaRPr dirty="0"/>
          </a:p>
          <a:p>
            <a:pPr marL="0" lvl="0" indent="0">
              <a:spcBef>
                <a:spcPts val="1600"/>
              </a:spcBef>
              <a:spcAft>
                <a:spcPts val="0"/>
              </a:spcAft>
              <a:buNone/>
            </a:pPr>
            <a:endParaRPr dirty="0"/>
          </a:p>
          <a:p>
            <a:pPr marL="0" lvl="0" indent="0">
              <a:spcBef>
                <a:spcPts val="1600"/>
              </a:spcBef>
              <a:spcAft>
                <a:spcPts val="0"/>
              </a:spcAft>
              <a:buNone/>
            </a:pPr>
            <a:endParaRPr dirty="0"/>
          </a:p>
          <a:p>
            <a:pPr marL="0" lvl="0" indent="0">
              <a:spcBef>
                <a:spcPts val="1600"/>
              </a:spcBef>
              <a:spcAft>
                <a:spcPts val="1600"/>
              </a:spcAft>
              <a:buNone/>
            </a:pP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body" idx="1"/>
          </p:nvPr>
        </p:nvSpPr>
        <p:spPr>
          <a:xfrm>
            <a:off x="179512" y="331675"/>
            <a:ext cx="8784976" cy="4705800"/>
          </a:xfrm>
          <a:prstGeom prst="rect">
            <a:avLst/>
          </a:prstGeom>
        </p:spPr>
        <p:txBody>
          <a:bodyPr spcFirstLastPara="1" wrap="square" lIns="91425" tIns="91425" rIns="91425" bIns="91425" anchor="t" anchorCtr="0">
            <a:noAutofit/>
          </a:bodyPr>
          <a:lstStyle/>
          <a:p>
            <a:pPr marL="0" lvl="0" indent="0" algn="just">
              <a:buNone/>
            </a:pPr>
            <a:r>
              <a:rPr lang="pl" sz="1400" dirty="0"/>
              <a:t>5</a:t>
            </a:r>
            <a:r>
              <a:rPr lang="pl" sz="1400" dirty="0" smtClean="0"/>
              <a:t>. </a:t>
            </a:r>
            <a:r>
              <a:rPr lang="pl" sz="1400" dirty="0" smtClean="0">
                <a:latin typeface="Verdana"/>
                <a:ea typeface="Verdana"/>
                <a:cs typeface="Verdana"/>
                <a:sym typeface="Verdana"/>
              </a:rPr>
              <a:t>Robiąc </a:t>
            </a:r>
            <a:r>
              <a:rPr lang="pl" sz="1400" dirty="0">
                <a:latin typeface="Verdana"/>
                <a:ea typeface="Verdana"/>
                <a:cs typeface="Verdana"/>
                <a:sym typeface="Verdana"/>
              </a:rPr>
              <a:t>zakupy online, zawsze sprawdzaj, czy strona, której udostępniasz swoje dane ma odpowiednie zabezpieczenie. Zwróć uwagę, czy jej adres rozpoczyna się od https, a </a:t>
            </a:r>
            <a:r>
              <a:rPr lang="pl" sz="1400" dirty="0" smtClean="0">
                <a:latin typeface="Verdana"/>
                <a:ea typeface="Verdana"/>
                <a:cs typeface="Verdana"/>
                <a:sym typeface="Verdana"/>
              </a:rPr>
              <a:t>obczyli „bezpieczny”. To znaczy, że dane o Twojej karcie oraz informacje personalne ok </a:t>
            </a:r>
            <a:r>
              <a:rPr lang="pl" sz="1400" dirty="0">
                <a:latin typeface="Verdana"/>
                <a:ea typeface="Verdana"/>
                <a:cs typeface="Verdana"/>
                <a:sym typeface="Verdana"/>
              </a:rPr>
              <a:t>widnieje symbol zielonej kłódki. Litera „s” w skrócie https to skrót od secure, </a:t>
            </a:r>
            <a:r>
              <a:rPr lang="pl" sz="1400" dirty="0" smtClean="0">
                <a:latin typeface="Verdana"/>
                <a:ea typeface="Verdana"/>
                <a:cs typeface="Verdana"/>
                <a:sym typeface="Verdana"/>
              </a:rPr>
              <a:t>są </a:t>
            </a:r>
            <a:r>
              <a:rPr lang="pl" sz="1400" dirty="0">
                <a:latin typeface="Verdana"/>
                <a:ea typeface="Verdana"/>
                <a:cs typeface="Verdana"/>
                <a:sym typeface="Verdana"/>
              </a:rPr>
              <a:t>dodatkowo szyfrowane, dzięki czemu hakerzy nie mają możliwości ich </a:t>
            </a:r>
            <a:r>
              <a:rPr lang="pl" sz="1400" dirty="0" smtClean="0">
                <a:latin typeface="Verdana"/>
                <a:ea typeface="Verdana"/>
                <a:cs typeface="Verdana"/>
                <a:sym typeface="Verdana"/>
              </a:rPr>
              <a:t>przechwycenia,</a:t>
            </a:r>
            <a:endParaRPr sz="1400" dirty="0">
              <a:latin typeface="Verdana"/>
              <a:ea typeface="Verdana"/>
              <a:cs typeface="Verdana"/>
              <a:sym typeface="Verdana"/>
            </a:endParaRPr>
          </a:p>
          <a:p>
            <a:pPr marL="0" lvl="0" indent="0" algn="just">
              <a:spcBef>
                <a:spcPts val="1600"/>
              </a:spcBef>
              <a:spcAft>
                <a:spcPts val="0"/>
              </a:spcAft>
              <a:buNone/>
            </a:pPr>
            <a:r>
              <a:rPr lang="pl" sz="1400" dirty="0"/>
              <a:t>6</a:t>
            </a:r>
            <a:r>
              <a:rPr lang="pl" sz="1400" dirty="0" smtClean="0"/>
              <a:t>. </a:t>
            </a:r>
            <a:r>
              <a:rPr lang="pl" sz="1400" dirty="0" smtClean="0">
                <a:latin typeface="Verdana"/>
                <a:ea typeface="Verdana"/>
                <a:cs typeface="Verdana"/>
                <a:sym typeface="Verdana"/>
              </a:rPr>
              <a:t>Posiadając </a:t>
            </a:r>
            <a:r>
              <a:rPr lang="pl" sz="1400" dirty="0">
                <a:latin typeface="Verdana"/>
                <a:ea typeface="Verdana"/>
                <a:cs typeface="Verdana"/>
                <a:sym typeface="Verdana"/>
              </a:rPr>
              <a:t>darmowe konto w banku, dokonuj płatności online i innych operacji finansowych tylko, gdy masz pewność, że połączenie z siecią jest </a:t>
            </a:r>
            <a:r>
              <a:rPr lang="pl" sz="1400" dirty="0" smtClean="0">
                <a:latin typeface="Verdana"/>
                <a:ea typeface="Verdana"/>
                <a:cs typeface="Verdana"/>
                <a:sym typeface="Verdana"/>
              </a:rPr>
              <a:t>bezpieczne,</a:t>
            </a:r>
            <a:endParaRPr sz="1400" dirty="0">
              <a:latin typeface="Verdana"/>
              <a:ea typeface="Verdana"/>
              <a:cs typeface="Verdana"/>
              <a:sym typeface="Verdana"/>
            </a:endParaRPr>
          </a:p>
          <a:p>
            <a:pPr marL="0" lvl="0" indent="0" algn="just">
              <a:spcBef>
                <a:spcPts val="1600"/>
              </a:spcBef>
              <a:spcAft>
                <a:spcPts val="0"/>
              </a:spcAft>
              <a:buNone/>
            </a:pPr>
            <a:r>
              <a:rPr lang="pl" sz="1400" dirty="0" smtClean="0">
                <a:latin typeface="Verdana"/>
                <a:ea typeface="Verdana"/>
                <a:cs typeface="Verdana"/>
                <a:sym typeface="Verdana"/>
              </a:rPr>
              <a:t>7. Unikaj </a:t>
            </a:r>
            <a:r>
              <a:rPr lang="pl" sz="1400" dirty="0">
                <a:latin typeface="Verdana"/>
                <a:ea typeface="Verdana"/>
                <a:cs typeface="Verdana"/>
                <a:sym typeface="Verdana"/>
              </a:rPr>
              <a:t>kopiowania i wklejania numerów kont bankowych. Istnieją oprogramowania podmieniające numer konta znajdującego się w schowku na numer konta </a:t>
            </a:r>
            <a:r>
              <a:rPr lang="pl" sz="1400" dirty="0" smtClean="0">
                <a:latin typeface="Verdana"/>
                <a:ea typeface="Verdana"/>
                <a:cs typeface="Verdana"/>
                <a:sym typeface="Verdana"/>
              </a:rPr>
              <a:t>cyberprzestępców,</a:t>
            </a:r>
            <a:endParaRPr sz="1400" dirty="0">
              <a:latin typeface="Verdana"/>
              <a:ea typeface="Verdana"/>
              <a:cs typeface="Verdana"/>
              <a:sym typeface="Verdana"/>
            </a:endParaRPr>
          </a:p>
          <a:p>
            <a:pPr marL="0" lvl="0" indent="0" algn="just" rtl="0">
              <a:spcBef>
                <a:spcPts val="1600"/>
              </a:spcBef>
              <a:spcAft>
                <a:spcPts val="0"/>
              </a:spcAft>
              <a:buNone/>
            </a:pPr>
            <a:r>
              <a:rPr lang="pl" sz="1400" dirty="0">
                <a:latin typeface="Verdana"/>
                <a:ea typeface="Verdana"/>
                <a:cs typeface="Verdana"/>
                <a:sym typeface="Verdana"/>
              </a:rPr>
              <a:t>8</a:t>
            </a:r>
            <a:r>
              <a:rPr lang="pl" sz="1400" dirty="0" smtClean="0">
                <a:latin typeface="Verdana"/>
                <a:ea typeface="Verdana"/>
                <a:cs typeface="Verdana"/>
                <a:sym typeface="Verdana"/>
              </a:rPr>
              <a:t>. Zabezpiecz </a:t>
            </a:r>
            <a:r>
              <a:rPr lang="pl" sz="1400" dirty="0">
                <a:latin typeface="Verdana"/>
                <a:ea typeface="Verdana"/>
                <a:cs typeface="Verdana"/>
                <a:sym typeface="Verdana"/>
              </a:rPr>
              <a:t>wszystkie urządzenia elektroniczne trudnym do złamania </a:t>
            </a:r>
            <a:r>
              <a:rPr lang="pl" sz="1400" dirty="0" smtClean="0">
                <a:latin typeface="Verdana"/>
                <a:ea typeface="Verdana"/>
                <a:cs typeface="Verdana"/>
                <a:sym typeface="Verdana"/>
              </a:rPr>
              <a:t>hasłem,</a:t>
            </a:r>
            <a:endParaRPr sz="1400" dirty="0">
              <a:latin typeface="Verdana"/>
              <a:ea typeface="Verdana"/>
              <a:cs typeface="Verdana"/>
              <a:sym typeface="Verdana"/>
            </a:endParaRPr>
          </a:p>
          <a:p>
            <a:pPr marL="0" lvl="0" indent="0" algn="just" rtl="0">
              <a:spcBef>
                <a:spcPts val="1600"/>
              </a:spcBef>
              <a:spcAft>
                <a:spcPts val="0"/>
              </a:spcAft>
              <a:buNone/>
            </a:pPr>
            <a:r>
              <a:rPr lang="pl" sz="1400" dirty="0">
                <a:latin typeface="Verdana"/>
                <a:ea typeface="Verdana"/>
                <a:cs typeface="Verdana"/>
                <a:sym typeface="Verdana"/>
              </a:rPr>
              <a:t>9</a:t>
            </a:r>
            <a:r>
              <a:rPr lang="pl" sz="1400" dirty="0" smtClean="0">
                <a:latin typeface="Verdana"/>
                <a:ea typeface="Verdana"/>
                <a:cs typeface="Verdana"/>
                <a:sym typeface="Verdana"/>
              </a:rPr>
              <a:t>. Wybieraj </a:t>
            </a:r>
            <a:r>
              <a:rPr lang="pl" sz="1400" dirty="0">
                <a:latin typeface="Verdana"/>
                <a:ea typeface="Verdana"/>
                <a:cs typeface="Verdana"/>
                <a:sym typeface="Verdana"/>
              </a:rPr>
              <a:t>bezpieczne metody płatności, które nie wymagają podawania numeru </a:t>
            </a:r>
            <a:r>
              <a:rPr lang="pl" sz="1400" dirty="0" smtClean="0">
                <a:latin typeface="Verdana"/>
                <a:ea typeface="Verdana"/>
                <a:cs typeface="Verdana"/>
                <a:sym typeface="Verdana"/>
              </a:rPr>
              <a:t>karty,</a:t>
            </a:r>
            <a:endParaRPr sz="1400" dirty="0">
              <a:latin typeface="Verdana"/>
              <a:ea typeface="Verdana"/>
              <a:cs typeface="Verdana"/>
              <a:sym typeface="Verdana"/>
            </a:endParaRPr>
          </a:p>
          <a:p>
            <a:pPr marL="0" lvl="0" indent="0" algn="just" rtl="0">
              <a:lnSpc>
                <a:spcPct val="169565"/>
              </a:lnSpc>
              <a:spcBef>
                <a:spcPts val="1600"/>
              </a:spcBef>
              <a:spcAft>
                <a:spcPts val="0"/>
              </a:spcAft>
              <a:buNone/>
            </a:pPr>
            <a:r>
              <a:rPr lang="pl" sz="1400" dirty="0">
                <a:latin typeface="Verdana"/>
                <a:ea typeface="Verdana"/>
                <a:cs typeface="Verdana"/>
                <a:sym typeface="Verdana"/>
              </a:rPr>
              <a:t>10</a:t>
            </a:r>
            <a:r>
              <a:rPr lang="pl" sz="1400" dirty="0" smtClean="0">
                <a:latin typeface="Verdana"/>
                <a:ea typeface="Verdana"/>
                <a:cs typeface="Verdana"/>
                <a:sym typeface="Verdana"/>
              </a:rPr>
              <a:t>. Pamiętaj</a:t>
            </a:r>
            <a:r>
              <a:rPr lang="pl" sz="1400" dirty="0">
                <a:latin typeface="Verdana"/>
                <a:ea typeface="Verdana"/>
                <a:cs typeface="Verdana"/>
                <a:sym typeface="Verdana"/>
              </a:rPr>
              <a:t>, aby po zakończeniu każdej operacji wylogować się ze wszystkich bankowych serwisów internetowych.</a:t>
            </a:r>
            <a:endParaRPr sz="1400" dirty="0">
              <a:latin typeface="Verdana"/>
              <a:ea typeface="Verdana"/>
              <a:cs typeface="Verdana"/>
              <a:sym typeface="Verdana"/>
            </a:endParaRPr>
          </a:p>
          <a:p>
            <a:pPr marL="0" lvl="0" indent="0">
              <a:spcBef>
                <a:spcPts val="0"/>
              </a:spcBef>
              <a:spcAft>
                <a:spcPts val="0"/>
              </a:spcAft>
              <a:buNone/>
            </a:pPr>
            <a:endParaRPr sz="1150" dirty="0">
              <a:latin typeface="Verdana"/>
              <a:ea typeface="Verdana"/>
              <a:cs typeface="Verdana"/>
              <a:sym typeface="Verdana"/>
            </a:endParaRPr>
          </a:p>
          <a:p>
            <a:pPr marL="0" lvl="0" indent="0">
              <a:spcBef>
                <a:spcPts val="1600"/>
              </a:spcBef>
              <a:spcAft>
                <a:spcPts val="1600"/>
              </a:spcAft>
              <a:buNone/>
            </a:pP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pl" dirty="0" smtClean="0"/>
              <a:t>9</a:t>
            </a:r>
            <a:r>
              <a:rPr lang="pl" sz="3200" dirty="0" smtClean="0"/>
              <a:t>. </a:t>
            </a:r>
            <a:r>
              <a:rPr lang="pl" sz="3200" dirty="0"/>
              <a:t>PRZEJAWY SEKSTINGU</a:t>
            </a:r>
            <a:endParaRPr sz="3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sz="3200" dirty="0"/>
              <a:t>P</a:t>
            </a:r>
            <a:r>
              <a:rPr lang="pl" sz="3200" dirty="0" smtClean="0"/>
              <a:t>rzejawy </a:t>
            </a:r>
            <a:r>
              <a:rPr lang="pl" sz="3200" dirty="0"/>
              <a:t>sekstingu w sieci</a:t>
            </a:r>
            <a:endParaRPr sz="3200" dirty="0"/>
          </a:p>
        </p:txBody>
      </p:sp>
      <p:sp>
        <p:nvSpPr>
          <p:cNvPr id="344" name="Shape 344"/>
          <p:cNvSpPr txBox="1">
            <a:spLocks noGrp="1"/>
          </p:cNvSpPr>
          <p:nvPr>
            <p:ph type="body" idx="1"/>
          </p:nvPr>
        </p:nvSpPr>
        <p:spPr>
          <a:xfrm>
            <a:off x="179512" y="1131590"/>
            <a:ext cx="8712968" cy="3347160"/>
          </a:xfrm>
          <a:prstGeom prst="rect">
            <a:avLst/>
          </a:prstGeom>
        </p:spPr>
        <p:txBody>
          <a:bodyPr spcFirstLastPara="1" wrap="square" lIns="91425" tIns="91425" rIns="91425" bIns="91425" anchor="t" anchorCtr="0">
            <a:noAutofit/>
          </a:bodyPr>
          <a:lstStyle/>
          <a:p>
            <a:pPr marL="0" lvl="0" indent="0" algn="just">
              <a:spcBef>
                <a:spcPts val="0"/>
              </a:spcBef>
              <a:spcAft>
                <a:spcPts val="1600"/>
              </a:spcAft>
              <a:buNone/>
            </a:pPr>
            <a:r>
              <a:rPr lang="pl" sz="2000" dirty="0">
                <a:latin typeface="Arial"/>
                <a:ea typeface="Arial"/>
                <a:cs typeface="Arial"/>
                <a:sym typeface="Arial"/>
              </a:rPr>
              <a:t>Sexting to zjawisko polegające na wysyłaniu swoich nagich lub półnagich zdjęć i filmików do innych osób. Młodzi ludzie najczęściej korzystają w tym celu z telefonów komórkowych, przesyłając materiały tego typu przy pomocy MMS-ów lub aplikacji mobilnych. Sexting staje się coraz bardziej popularny wśród młodzieży i dochodzi do niego na bardzo wczesnym etapie znajomości. Nastolatki już po kilku spotkaniach lub wymianie wiadomości tekstowych gotowe są przesłać swoje nagie zdjęcie znajomym. Sytuacja staje się groźna szczególnie wtedy, kiedy materiały udostępniane są osobom poznanym w Internecie – często są to oszuści, którzy specjalnie podszywają się pod młode osoby, aby wyłudzić tego typu zdjęcia.</a:t>
            </a:r>
            <a:endParaRPr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sz="3200" dirty="0"/>
              <a:t>S</a:t>
            </a:r>
            <a:r>
              <a:rPr lang="pl" sz="3200" dirty="0" smtClean="0"/>
              <a:t>eksting-skala </a:t>
            </a:r>
            <a:r>
              <a:rPr lang="pl" sz="3200" dirty="0"/>
              <a:t>problemu</a:t>
            </a:r>
            <a:endParaRPr sz="3200" dirty="0"/>
          </a:p>
        </p:txBody>
      </p:sp>
      <p:sp>
        <p:nvSpPr>
          <p:cNvPr id="350" name="Shape 350"/>
          <p:cNvSpPr txBox="1">
            <a:spLocks noGrp="1"/>
          </p:cNvSpPr>
          <p:nvPr>
            <p:ph type="body" idx="1"/>
          </p:nvPr>
        </p:nvSpPr>
        <p:spPr>
          <a:xfrm>
            <a:off x="323528" y="1567550"/>
            <a:ext cx="8496944" cy="2911200"/>
          </a:xfrm>
          <a:prstGeom prst="rect">
            <a:avLst/>
          </a:prstGeom>
        </p:spPr>
        <p:txBody>
          <a:bodyPr spcFirstLastPara="1" wrap="square" lIns="91425" tIns="91425" rIns="91425" bIns="91425" anchor="t" anchorCtr="0">
            <a:noAutofit/>
          </a:bodyPr>
          <a:lstStyle/>
          <a:p>
            <a:pPr marL="0" lvl="0" indent="0" algn="just">
              <a:spcBef>
                <a:spcPts val="0"/>
              </a:spcBef>
              <a:spcAft>
                <a:spcPts val="1600"/>
              </a:spcAft>
              <a:buNone/>
            </a:pPr>
            <a:r>
              <a:rPr lang="pl" sz="2000" dirty="0">
                <a:latin typeface="Arial"/>
                <a:ea typeface="Arial"/>
                <a:cs typeface="Arial"/>
                <a:sym typeface="Arial"/>
              </a:rPr>
              <a:t>Problem sekstingu wśród młodzieży staje coraz powszechniejszy. Z ostatnich badań, przeprowadzonych na zlecenie Fundacji Dzieci Niczyje, wynika, że problem sextingu dotyczy 11% dziewcząt i chłopców w wieku 15-18 lat. Pod uwagę wzięto wysyłanie zdjęć i filmów prezentujących częściową lub całkowitą nagość. Znacznie więcej, bo aż 34% badanych przyznało, że zdarzyło im się otrzymać tego typu materiały od innych osób.</a:t>
            </a:r>
            <a:endParaRPr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1297500" y="411509"/>
            <a:ext cx="7038900" cy="4464497"/>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pl" sz="1400" dirty="0"/>
              <a:t>Każdy komputer  podłączony do internetu  codziennie narażony jest na działanie szkodliwych ataków.  Przyjrzyjmy się największym  niebezpieczeństwom.</a:t>
            </a:r>
            <a:endParaRPr sz="1400" dirty="0"/>
          </a:p>
          <a:p>
            <a:pPr marL="457200" lvl="0" indent="-311150" algn="just" rtl="0">
              <a:spcBef>
                <a:spcPts val="1600"/>
              </a:spcBef>
              <a:spcAft>
                <a:spcPts val="0"/>
              </a:spcAft>
              <a:buSzPts val="1300"/>
              <a:buAutoNum type="arabicPeriod"/>
            </a:pPr>
            <a:r>
              <a:rPr lang="pl" sz="1400" dirty="0"/>
              <a:t>Wirusy- jest to najczęściej złośliwe oprogramowanie,  które rozpowszechnia się w dowolny sposób  bez wiedzy i zgody użytkownika. Może doprowadzić do kradzieży lub niszczenia danych, a także zupełnie uniemożliwić pracę na komputerze.</a:t>
            </a:r>
            <a:endParaRPr sz="1400" dirty="0"/>
          </a:p>
          <a:p>
            <a:pPr marL="457200" lvl="0" indent="-311150" algn="just" rtl="0">
              <a:spcBef>
                <a:spcPts val="0"/>
              </a:spcBef>
              <a:spcAft>
                <a:spcPts val="0"/>
              </a:spcAft>
              <a:buSzPts val="1300"/>
              <a:buAutoNum type="arabicPeriod"/>
            </a:pPr>
            <a:r>
              <a:rPr lang="pl" sz="1400" dirty="0"/>
              <a:t>Robaki – są podobne do wirusów, jednak rozprzestrzeniają się tylko za pomocą Internetu. Często powielane są przez pocztę elektroniczną.</a:t>
            </a:r>
            <a:endParaRPr sz="1400" dirty="0"/>
          </a:p>
          <a:p>
            <a:pPr marL="457200" lvl="0" indent="-311150" algn="just" rtl="0">
              <a:spcBef>
                <a:spcPts val="0"/>
              </a:spcBef>
              <a:spcAft>
                <a:spcPts val="0"/>
              </a:spcAft>
              <a:buSzPts val="1300"/>
              <a:buAutoNum type="arabicPeriod"/>
            </a:pPr>
            <a:r>
              <a:rPr lang="pl" sz="1400" dirty="0"/>
              <a:t>Trojany – rodzaj oprogramowania, które pojawia się pod pozorem przyjaznej aplikacji którą użytkownik chce mieć. W rzeczywistości może utrudniać pracę programom antywirusowym oraz zwiększa ryzyko zainstalowania programu szpiegującego.  </a:t>
            </a:r>
            <a:endParaRPr sz="1400" dirty="0"/>
          </a:p>
          <a:p>
            <a:pPr marL="457200" lvl="0" indent="-311150" algn="just" rtl="0">
              <a:spcBef>
                <a:spcPts val="0"/>
              </a:spcBef>
              <a:spcAft>
                <a:spcPts val="0"/>
              </a:spcAft>
              <a:buSzPts val="1300"/>
              <a:buAutoNum type="arabicPeriod"/>
            </a:pPr>
            <a:r>
              <a:rPr lang="pl" sz="1400" dirty="0"/>
              <a:t>Backdoor – luka w systemie, która pozwala na włamanie się do komputera użytkownika w celu przejęcia danych lub zainstalowania szkodliwego oprogramowania</a:t>
            </a:r>
            <a:endParaRPr sz="1400" dirty="0"/>
          </a:p>
          <a:p>
            <a:pPr marL="457200" lvl="0" indent="-311150" algn="just" rtl="0">
              <a:spcBef>
                <a:spcPts val="0"/>
              </a:spcBef>
              <a:spcAft>
                <a:spcPts val="0"/>
              </a:spcAft>
              <a:buSzPts val="1300"/>
              <a:buAutoNum type="arabicPeriod"/>
            </a:pPr>
            <a:r>
              <a:rPr lang="pl" sz="1400" dirty="0"/>
              <a:t>Programy szpiegujące – wykorzystywane do zbierania informacji na temat użytkownika bez jego wiedzy.</a:t>
            </a:r>
            <a:endParaRPr sz="1400" dirty="0"/>
          </a:p>
          <a:p>
            <a:pPr marL="0" lvl="0" indent="0" rtl="0">
              <a:spcBef>
                <a:spcPts val="1600"/>
              </a:spcBef>
              <a:spcAft>
                <a:spcPts val="0"/>
              </a:spcAft>
              <a:buNone/>
            </a:pPr>
            <a:endParaRPr dirty="0"/>
          </a:p>
          <a:p>
            <a:pPr marL="0" lvl="0" indent="0" rtl="0">
              <a:spcBef>
                <a:spcPts val="1600"/>
              </a:spcBef>
              <a:spcAft>
                <a:spcPts val="1600"/>
              </a:spcAft>
              <a:buNone/>
            </a:pP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1094600" y="1059582"/>
            <a:ext cx="7615200" cy="3989868"/>
          </a:xfrm>
          <a:prstGeom prst="rect">
            <a:avLst/>
          </a:prstGeom>
        </p:spPr>
        <p:txBody>
          <a:bodyPr spcFirstLastPara="1" wrap="square" lIns="91425" tIns="91425" rIns="91425" bIns="91425" anchor="t" anchorCtr="0">
            <a:noAutofit/>
          </a:bodyPr>
          <a:lstStyle/>
          <a:p>
            <a:pPr marL="0" lvl="0" indent="0" algn="just">
              <a:spcBef>
                <a:spcPts val="0"/>
              </a:spcBef>
              <a:spcAft>
                <a:spcPts val="1600"/>
              </a:spcAft>
              <a:buNone/>
            </a:pPr>
            <a:r>
              <a:rPr lang="pl" sz="2000" dirty="0">
                <a:latin typeface="Arial"/>
                <a:ea typeface="Arial"/>
                <a:cs typeface="Arial"/>
                <a:sym typeface="Arial"/>
              </a:rPr>
              <a:t>Bardziej podatne na wysyłanie swoich zdjęć są dziewczęta (14%). Badanie ujawniło jeszcze jedną, istotną informację. Chociaż do wysyłania erotycznych wiadomości przyznaje się jedynie co dziesiąty nastolatek, to ponad połowa badanych (58%) stwierdziła, zjawisko sekstingu to nic złego. Można więc przypuszczać, że są to osoby potencjalnie podatne na podjęcie takiego kroku. Z badań jasno wynika, że nie możemy z całą pewnością założyć, że problem nie dotyczy akurat naszego dziecka.</a:t>
            </a:r>
            <a:endParaRPr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sz="3200" dirty="0"/>
              <a:t>S</a:t>
            </a:r>
            <a:r>
              <a:rPr lang="pl" sz="3200" dirty="0" smtClean="0"/>
              <a:t>eksting-zagrożenia</a:t>
            </a:r>
            <a:endParaRPr sz="3200" dirty="0"/>
          </a:p>
        </p:txBody>
      </p:sp>
      <p:sp>
        <p:nvSpPr>
          <p:cNvPr id="361" name="Shape 361"/>
          <p:cNvSpPr txBox="1">
            <a:spLocks noGrp="1"/>
          </p:cNvSpPr>
          <p:nvPr>
            <p:ph type="body" idx="1"/>
          </p:nvPr>
        </p:nvSpPr>
        <p:spPr>
          <a:xfrm>
            <a:off x="467544" y="1131590"/>
            <a:ext cx="8064896" cy="3347160"/>
          </a:xfrm>
          <a:prstGeom prst="rect">
            <a:avLst/>
          </a:prstGeom>
        </p:spPr>
        <p:txBody>
          <a:bodyPr spcFirstLastPara="1" wrap="square" lIns="91425" tIns="91425" rIns="91425" bIns="91425" anchor="t" anchorCtr="0">
            <a:noAutofit/>
          </a:bodyPr>
          <a:lstStyle/>
          <a:p>
            <a:pPr marL="0" lvl="0" indent="0" algn="just">
              <a:spcBef>
                <a:spcPts val="0"/>
              </a:spcBef>
              <a:spcAft>
                <a:spcPts val="1600"/>
              </a:spcAft>
              <a:buNone/>
            </a:pPr>
            <a:r>
              <a:rPr lang="pl" sz="2000" dirty="0">
                <a:latin typeface="Arial"/>
                <a:ea typeface="Arial"/>
                <a:cs typeface="Arial"/>
                <a:sym typeface="Arial"/>
              </a:rPr>
              <a:t>Niemal każdy nastolatek ma dostęp do telefonu umożliwiającego mu wysyłanie erotycznych zdjęć do innych osób. Telefonami dysponują już nie tylko uczniowie liceum czy gimnazjum, ale coraz częściej nawet dzieci w szkołach podstawowych. Brak świadomości, do czego może prowadzić sexting, powoduje, że bez oporów dzielą się nawet bardzo intymnymi zdjęciami z innymi osobami. Materiały tego typu z łatwością mogą trafić w niepowołane ręce i upublicznione. Wiąże się to z ryzykiem wyśmiewania przez rówieśników, odrzuceniem w gronie przyjaciół, stresem, depresją, a w skrajnych przypadkach – nawet próbami samobójczymi.</a:t>
            </a:r>
            <a:endParaRPr sz="2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pl" sz="3200" dirty="0" smtClean="0"/>
              <a:t>10. PODSUMOWANIE</a:t>
            </a:r>
            <a:endParaRPr sz="3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1052550" y="1116150"/>
            <a:ext cx="7038900" cy="2911200"/>
          </a:xfrm>
          <a:prstGeom prst="rect">
            <a:avLst/>
          </a:prstGeom>
        </p:spPr>
        <p:txBody>
          <a:bodyPr spcFirstLastPara="1" wrap="square" lIns="91425" tIns="91425" rIns="91425" bIns="91425" anchor="t" anchorCtr="0">
            <a:noAutofit/>
          </a:bodyPr>
          <a:lstStyle/>
          <a:p>
            <a:pPr marL="0" lvl="0" indent="0" algn="just">
              <a:spcBef>
                <a:spcPts val="0"/>
              </a:spcBef>
              <a:spcAft>
                <a:spcPts val="1600"/>
              </a:spcAft>
              <a:buNone/>
            </a:pPr>
            <a:r>
              <a:rPr lang="pl" sz="2000" dirty="0"/>
              <a:t>Internet jest nieodłącznym narzędziem budowania wizerunku poszczególnych jednostek.To z jakiej strony pokażemy się w sieci może przesądzić o tym czy otrzymamy wymarzoną pracę oraz czy będziemy postrzegani jako osoba kompetentna i profesjonalna.Internet coraz bardziej doniośle bierze udział w życiu zawodowym, publicznym i prywatnym,a większa część naszych aktywności w tym medium pozostawia ślad.Warto zatem z rozwagą i świadomością kształtować swój wizerunek w sieci</a:t>
            </a:r>
            <a:r>
              <a:rPr lang="pl" sz="2000" dirty="0" smtClean="0"/>
              <a:t>. </a:t>
            </a:r>
            <a:endParaRPr sz="2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1297500" y="393750"/>
            <a:ext cx="7038900" cy="3474144"/>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pl" sz="3600" dirty="0"/>
              <a:t>Uważaj co robisz w internecie i na portalach społecznościowych. Nie podawaj nikomu swojego hasła i loginu bo myślę , że już wiecie czym to może grozić.</a:t>
            </a:r>
            <a:endParaRPr sz="3600" dirty="0"/>
          </a:p>
        </p:txBody>
      </p:sp>
      <p:sp>
        <p:nvSpPr>
          <p:cNvPr id="377" name="Shape 377"/>
          <p:cNvSpPr txBox="1">
            <a:spLocks noGrp="1"/>
          </p:cNvSpPr>
          <p:nvPr>
            <p:ph type="body" idx="1"/>
          </p:nvPr>
        </p:nvSpPr>
        <p:spPr>
          <a:xfrm>
            <a:off x="1297500" y="2044775"/>
            <a:ext cx="7038900" cy="2911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2208000" y="4105275"/>
            <a:ext cx="6936000" cy="523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dirty="0"/>
          </a:p>
        </p:txBody>
      </p:sp>
      <p:pic>
        <p:nvPicPr>
          <p:cNvPr id="383" name="Shape 383"/>
          <p:cNvPicPr preferRelativeResize="0"/>
          <p:nvPr/>
        </p:nvPicPr>
        <p:blipFill>
          <a:blip r:embed="rId3">
            <a:alphaModFix/>
          </a:blip>
          <a:stretch>
            <a:fillRect/>
          </a:stretch>
        </p:blipFill>
        <p:spPr>
          <a:xfrm>
            <a:off x="1292450" y="125875"/>
            <a:ext cx="6899502" cy="38004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57" name="Shape 157"/>
          <p:cNvSpPr txBox="1">
            <a:spLocks noGrp="1"/>
          </p:cNvSpPr>
          <p:nvPr>
            <p:ph type="body" idx="1"/>
          </p:nvPr>
        </p:nvSpPr>
        <p:spPr>
          <a:xfrm>
            <a:off x="1187624" y="339502"/>
            <a:ext cx="7148926" cy="4139348"/>
          </a:xfrm>
          <a:prstGeom prst="rect">
            <a:avLst/>
          </a:prstGeom>
        </p:spPr>
        <p:txBody>
          <a:bodyPr spcFirstLastPara="1" wrap="square" lIns="91425" tIns="91425" rIns="91425" bIns="91425" anchor="t" anchorCtr="0">
            <a:noAutofit/>
          </a:bodyPr>
          <a:lstStyle/>
          <a:p>
            <a:pPr marL="0" lvl="0" indent="0" algn="just">
              <a:spcBef>
                <a:spcPts val="0"/>
              </a:spcBef>
              <a:spcAft>
                <a:spcPts val="0"/>
              </a:spcAft>
              <a:buNone/>
            </a:pPr>
            <a:r>
              <a:rPr lang="pl" sz="1400" dirty="0"/>
              <a:t>6.Phishing – czyli oszustwo internetowe polegające na podszywaniu się pod inną osobę lub instytucję w celu wyłudzenia danych, np. do logowania.</a:t>
            </a:r>
            <a:endParaRPr sz="1400" dirty="0"/>
          </a:p>
          <a:p>
            <a:pPr marL="0" lvl="0" indent="0" algn="just">
              <a:spcBef>
                <a:spcPts val="1600"/>
              </a:spcBef>
              <a:spcAft>
                <a:spcPts val="0"/>
              </a:spcAft>
              <a:buNone/>
            </a:pPr>
            <a:r>
              <a:rPr lang="pl" sz="1400" dirty="0"/>
              <a:t>7.Clickjacking – rodzaj internetowego ataku, którego celem jest skłonienie użytkownika do nieświadomego kliknięcia w dany link. Jest to metoda często wykorzystywana w serwisach społecznościowych.</a:t>
            </a:r>
            <a:endParaRPr sz="1400" dirty="0"/>
          </a:p>
          <a:p>
            <a:pPr marL="0" lvl="0" indent="0" algn="just">
              <a:spcBef>
                <a:spcPts val="1600"/>
              </a:spcBef>
              <a:spcAft>
                <a:spcPts val="0"/>
              </a:spcAft>
              <a:buNone/>
            </a:pPr>
            <a:r>
              <a:rPr lang="pl" sz="1400" dirty="0"/>
              <a:t>8.Wabbit – jest to program rezydentalny, który nie powiela się przez sieć. Jego działanie polega np. na powielaniu tego samego pliku do momentu wyczerpania pamięci komputera.</a:t>
            </a:r>
            <a:endParaRPr sz="1400" dirty="0"/>
          </a:p>
          <a:p>
            <a:pPr marL="0" lvl="0" indent="0" algn="just">
              <a:spcBef>
                <a:spcPts val="1600"/>
              </a:spcBef>
              <a:spcAft>
                <a:spcPts val="0"/>
              </a:spcAft>
              <a:buNone/>
            </a:pPr>
            <a:r>
              <a:rPr lang="pl" sz="1400" dirty="0"/>
              <a:t>9.Scumware – w ten sposób określa się oprogramowanie, które dokonuje na komputerze zmian niechcianych przez użytkownika.</a:t>
            </a:r>
            <a:endParaRPr sz="1400" dirty="0"/>
          </a:p>
          <a:p>
            <a:pPr marL="0" lvl="0" indent="0" algn="just">
              <a:spcBef>
                <a:spcPts val="1600"/>
              </a:spcBef>
              <a:spcAft>
                <a:spcPts val="0"/>
              </a:spcAft>
              <a:buNone/>
            </a:pPr>
            <a:r>
              <a:rPr lang="pl" sz="1400" dirty="0"/>
              <a:t>10.Stealware/parasiteware – program komputerowy, który śledzi działania użytkownika w internecie. W momencie dokonywania płatności podmienia numer konta, na które mają wpłynąć pieniądze</a:t>
            </a:r>
            <a:endParaRPr sz="1400" dirty="0"/>
          </a:p>
          <a:p>
            <a:pPr marL="0" lvl="0" indent="0">
              <a:spcBef>
                <a:spcPts val="1600"/>
              </a:spcBef>
              <a:spcAft>
                <a:spcPts val="160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163" name="Shape 163"/>
          <p:cNvSpPr txBox="1">
            <a:spLocks noGrp="1"/>
          </p:cNvSpPr>
          <p:nvPr>
            <p:ph type="body" idx="1"/>
          </p:nvPr>
        </p:nvSpPr>
        <p:spPr>
          <a:xfrm>
            <a:off x="1115616" y="267494"/>
            <a:ext cx="7220634" cy="4211206"/>
          </a:xfrm>
          <a:prstGeom prst="rect">
            <a:avLst/>
          </a:prstGeom>
        </p:spPr>
        <p:txBody>
          <a:bodyPr spcFirstLastPara="1" wrap="square" lIns="91425" tIns="91425" rIns="91425" bIns="91425" anchor="t" anchorCtr="0">
            <a:noAutofit/>
          </a:bodyPr>
          <a:lstStyle/>
          <a:p>
            <a:pPr marL="0" lvl="0" indent="0" algn="just">
              <a:spcBef>
                <a:spcPts val="0"/>
              </a:spcBef>
              <a:spcAft>
                <a:spcPts val="0"/>
              </a:spcAft>
              <a:buNone/>
            </a:pPr>
            <a:r>
              <a:rPr lang="pl" sz="1400" dirty="0"/>
              <a:t>11.Adware – program wykorzystywany do wyświetlania reklam, często bez zgody użytkownika, utrudniający obsługę komputera.</a:t>
            </a:r>
            <a:endParaRPr sz="1400" dirty="0"/>
          </a:p>
          <a:p>
            <a:pPr marL="0" lvl="0" indent="0" algn="just">
              <a:spcBef>
                <a:spcPts val="1600"/>
              </a:spcBef>
              <a:spcAft>
                <a:spcPts val="0"/>
              </a:spcAft>
              <a:buNone/>
            </a:pPr>
            <a:r>
              <a:rPr lang="pl" sz="1400" dirty="0"/>
              <a:t>12.Hijacker Browser Helper Object – wtyczka do przeglądarki, która może dokonywać różnych zmian bez wiedzy użytkownika.</a:t>
            </a:r>
            <a:endParaRPr sz="1400" dirty="0"/>
          </a:p>
          <a:p>
            <a:pPr marL="0" lvl="0" indent="0" algn="just">
              <a:spcBef>
                <a:spcPts val="1600"/>
              </a:spcBef>
              <a:spcAft>
                <a:spcPts val="0"/>
              </a:spcAft>
              <a:buNone/>
            </a:pPr>
            <a:r>
              <a:rPr lang="pl" sz="1400" dirty="0"/>
              <a:t>13.Rootkit – narzędzie wykorzystywane najczęściej przez hakerów, umożliwiające włamanie do systemu komputerowego. Niekiedy dochodzi do przejęcia całkowitej kontroli nad komputerem.</a:t>
            </a:r>
            <a:endParaRPr sz="1400" dirty="0"/>
          </a:p>
          <a:p>
            <a:pPr marL="0" lvl="0" indent="0" algn="just">
              <a:spcBef>
                <a:spcPts val="1600"/>
              </a:spcBef>
              <a:spcAft>
                <a:spcPts val="0"/>
              </a:spcAft>
              <a:buNone/>
            </a:pPr>
            <a:r>
              <a:rPr lang="pl" sz="1400" dirty="0"/>
              <a:t>14.Keylogger – oprogramowanie, które zapamiętuje klawisze naciskane przez użytkownika. Wykorzystywane jest do przechwytywania haseł, kodów czy innych, ważnych danych.</a:t>
            </a:r>
            <a:endParaRPr sz="1400" dirty="0"/>
          </a:p>
          <a:p>
            <a:pPr marL="0" lvl="0" indent="0" algn="just">
              <a:spcBef>
                <a:spcPts val="1600"/>
              </a:spcBef>
              <a:spcAft>
                <a:spcPts val="0"/>
              </a:spcAft>
              <a:buNone/>
            </a:pPr>
            <a:r>
              <a:rPr lang="pl" sz="1400" dirty="0"/>
              <a:t>15.Dialer – program komputerowy służący do łączenia z internetem za pośrednictwem modemu. Często zdarza się nieświadoma instalacja dialera, np. podczas pobierania plików mp3, powodująca zwiększenie kosztów opłaty za internet</a:t>
            </a:r>
            <a:endParaRPr sz="1400" dirty="0"/>
          </a:p>
          <a:p>
            <a:pPr marL="0" lvl="0" indent="0">
              <a:spcBef>
                <a:spcPts val="1600"/>
              </a:spcBef>
              <a:spcAft>
                <a:spcPts val="160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pl" sz="4400" dirty="0"/>
              <a:t>2. ERGONOMIA PRACY PRZY </a:t>
            </a:r>
            <a:r>
              <a:rPr lang="pl" sz="4400" dirty="0" smtClean="0"/>
              <a:t>KOMPUTERZE</a:t>
            </a:r>
            <a:endParaRPr sz="4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1297500" y="987574"/>
            <a:ext cx="7038900" cy="3528392"/>
          </a:xfrm>
          <a:prstGeom prst="rect">
            <a:avLst/>
          </a:prstGeom>
        </p:spPr>
        <p:txBody>
          <a:bodyPr spcFirstLastPara="1" wrap="square" lIns="91425" tIns="91425" rIns="91425" bIns="91425" anchor="t" anchorCtr="0">
            <a:noAutofit/>
          </a:bodyPr>
          <a:lstStyle/>
          <a:p>
            <a:pPr marL="0" lvl="0" indent="0" algn="just">
              <a:spcBef>
                <a:spcPts val="0"/>
              </a:spcBef>
              <a:spcAft>
                <a:spcPts val="0"/>
              </a:spcAft>
              <a:buNone/>
            </a:pPr>
            <a:r>
              <a:rPr lang="pl" sz="4000" dirty="0"/>
              <a:t>Jak prawidłowo powinno się siedzieć na podczas pracy przy komputerze, tablecie i telefonie?</a:t>
            </a:r>
            <a:endParaRPr sz="4000" dirty="0"/>
          </a:p>
        </p:txBody>
      </p:sp>
      <p:sp>
        <p:nvSpPr>
          <p:cNvPr id="174" name="Shape 174"/>
          <p:cNvSpPr txBox="1">
            <a:spLocks noGrp="1"/>
          </p:cNvSpPr>
          <p:nvPr>
            <p:ph type="body" idx="1"/>
          </p:nvPr>
        </p:nvSpPr>
        <p:spPr>
          <a:xfrm>
            <a:off x="57150" y="1609725"/>
            <a:ext cx="8991600" cy="2869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pl" sz="3200" dirty="0" smtClean="0"/>
              <a:t>1. </a:t>
            </a:r>
            <a:r>
              <a:rPr lang="pl" sz="3200" dirty="0"/>
              <a:t>Oświetlenie </a:t>
            </a:r>
            <a:endParaRPr sz="3200" dirty="0"/>
          </a:p>
        </p:txBody>
      </p:sp>
      <p:sp>
        <p:nvSpPr>
          <p:cNvPr id="180" name="Shape 180"/>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571500" lvl="0" indent="-228600" algn="just" rtl="0">
              <a:spcBef>
                <a:spcPts val="0"/>
              </a:spcBef>
              <a:spcAft>
                <a:spcPts val="0"/>
              </a:spcAft>
              <a:buNone/>
            </a:pPr>
            <a:r>
              <a:rPr lang="pl" sz="2000" dirty="0">
                <a:latin typeface="Arial"/>
                <a:ea typeface="Arial"/>
                <a:cs typeface="Arial"/>
                <a:sym typeface="Arial"/>
              </a:rPr>
              <a:t>-       oświetlenie dzienne i elektryczne</a:t>
            </a:r>
            <a:endParaRPr sz="2000" dirty="0">
              <a:latin typeface="Arial"/>
              <a:ea typeface="Arial"/>
              <a:cs typeface="Arial"/>
              <a:sym typeface="Arial"/>
            </a:endParaRPr>
          </a:p>
          <a:p>
            <a:pPr marL="571500" lvl="0" indent="-228600" algn="just" rtl="0">
              <a:spcBef>
                <a:spcPts val="700"/>
              </a:spcBef>
              <a:spcAft>
                <a:spcPts val="0"/>
              </a:spcAft>
              <a:buNone/>
            </a:pPr>
            <a:r>
              <a:rPr lang="pl" sz="2000" dirty="0">
                <a:latin typeface="Arial"/>
                <a:ea typeface="Arial"/>
                <a:cs typeface="Arial"/>
                <a:sym typeface="Arial"/>
              </a:rPr>
              <a:t>-       poziom natężenia oświetlenia ok. 500 lx</a:t>
            </a:r>
            <a:endParaRPr sz="2000" dirty="0">
              <a:latin typeface="Arial"/>
              <a:ea typeface="Arial"/>
              <a:cs typeface="Arial"/>
              <a:sym typeface="Arial"/>
            </a:endParaRPr>
          </a:p>
          <a:p>
            <a:pPr marL="571500" lvl="0" indent="-228600" algn="just" rtl="0">
              <a:spcBef>
                <a:spcPts val="700"/>
              </a:spcBef>
              <a:spcAft>
                <a:spcPts val="0"/>
              </a:spcAft>
              <a:buNone/>
            </a:pPr>
            <a:r>
              <a:rPr lang="pl" sz="2000" dirty="0">
                <a:latin typeface="Arial"/>
                <a:ea typeface="Arial"/>
                <a:cs typeface="Arial"/>
                <a:sym typeface="Arial"/>
              </a:rPr>
              <a:t>-  </a:t>
            </a:r>
            <a:r>
              <a:rPr lang="pl" sz="2000" dirty="0" smtClean="0">
                <a:latin typeface="Arial"/>
                <a:ea typeface="Arial"/>
                <a:cs typeface="Arial"/>
                <a:sym typeface="Arial"/>
              </a:rPr>
              <a:t>należy </a:t>
            </a:r>
            <a:r>
              <a:rPr lang="pl" sz="2000" dirty="0">
                <a:latin typeface="Arial"/>
                <a:ea typeface="Arial"/>
                <a:cs typeface="Arial"/>
                <a:sym typeface="Arial"/>
              </a:rPr>
              <a:t>ograniczyć olśnienie bezpośrednie oraz odbiciowe przez stosowanie opraw oświetleniowych, instalowanie żaluzji lub zasłon w oknach.</a:t>
            </a:r>
            <a:endParaRPr sz="2000" dirty="0">
              <a:latin typeface="Arial"/>
              <a:ea typeface="Arial"/>
              <a:cs typeface="Arial"/>
              <a:sym typeface="Arial"/>
            </a:endParaRPr>
          </a:p>
          <a:p>
            <a:pPr marL="0" lvl="0" indent="0">
              <a:spcBef>
                <a:spcPts val="700"/>
              </a:spcBef>
              <a:spcAft>
                <a:spcPts val="0"/>
              </a:spcAft>
              <a:buNone/>
            </a:pPr>
            <a:endParaRPr dirty="0"/>
          </a:p>
          <a:p>
            <a:pPr marL="0" lvl="0" indent="0">
              <a:spcBef>
                <a:spcPts val="1600"/>
              </a:spcBef>
              <a:spcAft>
                <a:spcPts val="0"/>
              </a:spcAft>
              <a:buNone/>
            </a:pPr>
            <a:endParaRPr sz="1000" dirty="0">
              <a:solidFill>
                <a:srgbClr val="000000"/>
              </a:solidFill>
              <a:latin typeface="Arial"/>
              <a:ea typeface="Arial"/>
              <a:cs typeface="Arial"/>
              <a:sym typeface="Arial"/>
            </a:endParaRPr>
          </a:p>
          <a:p>
            <a:pPr marL="0" lvl="0" indent="0">
              <a:spcBef>
                <a:spcPts val="1600"/>
              </a:spcBef>
              <a:spcAft>
                <a:spcPts val="1600"/>
              </a:spcAft>
              <a:buNone/>
            </a:pPr>
            <a:endParaRPr sz="1000" dirty="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2665</Words>
  <Application>Microsoft Office PowerPoint</Application>
  <PresentationFormat>Pokaz na ekranie (16:9)</PresentationFormat>
  <Paragraphs>116</Paragraphs>
  <Slides>45</Slides>
  <Notes>44</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45</vt:i4>
      </vt:variant>
    </vt:vector>
  </HeadingPairs>
  <TitlesOfParts>
    <vt:vector size="50" baseType="lpstr">
      <vt:lpstr>Arial</vt:lpstr>
      <vt:lpstr>Montserrat</vt:lpstr>
      <vt:lpstr>Lato</vt:lpstr>
      <vt:lpstr>Verdana</vt:lpstr>
      <vt:lpstr>Focus</vt:lpstr>
      <vt:lpstr>     Zajęcia z informatyki dotyczące    cyberprzemocy i bezpieczeństwa w sieci  oraz nabywania umiejętności posługiwania się narzędziami TIK. </vt:lpstr>
      <vt:lpstr>Wprowadzenie      </vt:lpstr>
      <vt:lpstr>1. Zagrożenia społeczne i fizyczne związane z użytkowaniem komputera i internetu.</vt:lpstr>
      <vt:lpstr>Slajd 4</vt:lpstr>
      <vt:lpstr>Slajd 5</vt:lpstr>
      <vt:lpstr>Slajd 6</vt:lpstr>
      <vt:lpstr>2. ERGONOMIA PRACY PRZY KOMPUTERZE</vt:lpstr>
      <vt:lpstr>Jak prawidłowo powinno się siedzieć na podczas pracy przy komputerze, tablecie i telefonie?</vt:lpstr>
      <vt:lpstr>1. Oświetlenie </vt:lpstr>
      <vt:lpstr>2. poziom hałasu </vt:lpstr>
      <vt:lpstr>3. mikroklimat</vt:lpstr>
      <vt:lpstr>4. stanowisko pracy</vt:lpstr>
      <vt:lpstr>5. monitor </vt:lpstr>
      <vt:lpstr>6. klawiatura   </vt:lpstr>
      <vt:lpstr>7. biurko  </vt:lpstr>
      <vt:lpstr>Wysokość stołu powinna być taka, aby zapewniała: </vt:lpstr>
      <vt:lpstr>Slajd 17</vt:lpstr>
      <vt:lpstr>3. JAK BRONIĆ SIĘ PRZED ZŁOŚLIWYM OPROGRAMOWANIEM?</vt:lpstr>
      <vt:lpstr>Jak obronić się przed szkodliwym  oprogramowaniem</vt:lpstr>
      <vt:lpstr>Slajd 20</vt:lpstr>
      <vt:lpstr>Slajd 21</vt:lpstr>
      <vt:lpstr>4. JAK DBAĆ O WŁASNY WIZERUNEK W SIECI</vt:lpstr>
      <vt:lpstr>Dbanie o własny wizerunek w internecie i na portalach społecznościowych.</vt:lpstr>
      <vt:lpstr>Czy warto być anonimowym w sieci?                                                                   </vt:lpstr>
      <vt:lpstr>Slajd 25</vt:lpstr>
      <vt:lpstr>5. WIARYGODNOŚĆ INFORMACJI W SIECI.</vt:lpstr>
      <vt:lpstr>Jak wiarygodne są informacje zamieszczane w internecie?  </vt:lpstr>
      <vt:lpstr>6. PRAWA AUTORSKIE</vt:lpstr>
      <vt:lpstr>Slajd 29</vt:lpstr>
      <vt:lpstr>Co to są prawa autorskie?</vt:lpstr>
      <vt:lpstr>7. CYBERPRZEMOC</vt:lpstr>
      <vt:lpstr>Czym jest cyberprzemoc?   </vt:lpstr>
      <vt:lpstr>Slajd 33</vt:lpstr>
      <vt:lpstr>8. BEZPIECZEŃSTWO FINANSÓW</vt:lpstr>
      <vt:lpstr>10 zasad jak dbać o finanse w sieci.</vt:lpstr>
      <vt:lpstr>Slajd 36</vt:lpstr>
      <vt:lpstr>9. PRZEJAWY SEKSTINGU</vt:lpstr>
      <vt:lpstr>Przejawy sekstingu w sieci</vt:lpstr>
      <vt:lpstr>Seksting-skala problemu</vt:lpstr>
      <vt:lpstr>Slajd 40</vt:lpstr>
      <vt:lpstr>Seksting-zagrożenia</vt:lpstr>
      <vt:lpstr>10. PODSUMOWANIE</vt:lpstr>
      <vt:lpstr>Slajd 43</vt:lpstr>
      <vt:lpstr>Uważaj co robisz w internecie i na portalach społecznościowych. Nie podawaj nikomu swojego hasła i loginu bo myślę , że już wiecie czym to może grozić.</vt:lpstr>
      <vt:lpstr>Slajd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Zajęcia z informatyki dotyczące    cyberprzemocy i bezpieczeństwa w sieci  oraz nabywania umiejętności posługiwania się narzędziami TIK. </dc:title>
  <cp:lastModifiedBy>Tomek</cp:lastModifiedBy>
  <cp:revision>5</cp:revision>
  <dcterms:modified xsi:type="dcterms:W3CDTF">2018-04-06T18:16:40Z</dcterms:modified>
</cp:coreProperties>
</file>