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85" r:id="rId3"/>
    <p:sldId id="267" r:id="rId4"/>
    <p:sldId id="264" r:id="rId5"/>
    <p:sldId id="286" r:id="rId6"/>
    <p:sldId id="276" r:id="rId7"/>
    <p:sldId id="270" r:id="rId8"/>
    <p:sldId id="287" r:id="rId9"/>
    <p:sldId id="277" r:id="rId10"/>
    <p:sldId id="268" r:id="rId11"/>
    <p:sldId id="288" r:id="rId12"/>
    <p:sldId id="279" r:id="rId13"/>
    <p:sldId id="269" r:id="rId14"/>
    <p:sldId id="272" r:id="rId15"/>
    <p:sldId id="289" r:id="rId16"/>
    <p:sldId id="303" r:id="rId17"/>
    <p:sldId id="304" r:id="rId18"/>
    <p:sldId id="305" r:id="rId19"/>
    <p:sldId id="306" r:id="rId20"/>
    <p:sldId id="307" r:id="rId21"/>
    <p:sldId id="308" r:id="rId22"/>
    <p:sldId id="309" r:id="rId23"/>
    <p:sldId id="310" r:id="rId24"/>
    <p:sldId id="302" r:id="rId25"/>
    <p:sldId id="290" r:id="rId26"/>
    <p:sldId id="291" r:id="rId27"/>
    <p:sldId id="292" r:id="rId28"/>
    <p:sldId id="293" r:id="rId29"/>
    <p:sldId id="295" r:id="rId30"/>
    <p:sldId id="296" r:id="rId31"/>
    <p:sldId id="297" r:id="rId32"/>
    <p:sldId id="298" r:id="rId33"/>
    <p:sldId id="299" r:id="rId34"/>
    <p:sldId id="311" r:id="rId35"/>
    <p:sldId id="301" r:id="rId36"/>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580" autoAdjust="0"/>
  </p:normalViewPr>
  <p:slideViewPr>
    <p:cSldViewPr>
      <p:cViewPr varScale="1">
        <p:scale>
          <a:sx n="71" d="100"/>
          <a:sy n="71" d="100"/>
        </p:scale>
        <p:origin x="105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EF6700-FC7E-4F60-AB26-4F8004DA3C1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FC24516B-0442-45C2-9E83-A79572F6A708}">
      <dgm:prSet phldrT="[Tekst]"/>
      <dgm:spPr/>
      <dgm:t>
        <a:bodyPr/>
        <a:lstStyle/>
        <a:p>
          <a:r>
            <a:rPr lang="pl-PL" dirty="0" smtClean="0"/>
            <a:t>Przemoc fizyczna</a:t>
          </a:r>
          <a:endParaRPr lang="pl-PL" dirty="0"/>
        </a:p>
      </dgm:t>
    </dgm:pt>
    <dgm:pt modelId="{E904CFB0-9C63-470C-BC6F-2A1366B2685B}" type="parTrans" cxnId="{34B55F38-DA3B-4A61-A112-67B11C278008}">
      <dgm:prSet/>
      <dgm:spPr/>
      <dgm:t>
        <a:bodyPr/>
        <a:lstStyle/>
        <a:p>
          <a:endParaRPr lang="pl-PL"/>
        </a:p>
      </dgm:t>
    </dgm:pt>
    <dgm:pt modelId="{10E3CB97-0F54-4F2A-89F3-6AB5094FEC03}" type="sibTrans" cxnId="{34B55F38-DA3B-4A61-A112-67B11C278008}">
      <dgm:prSet/>
      <dgm:spPr/>
      <dgm:t>
        <a:bodyPr/>
        <a:lstStyle/>
        <a:p>
          <a:endParaRPr lang="pl-PL"/>
        </a:p>
      </dgm:t>
    </dgm:pt>
    <dgm:pt modelId="{08D99333-3A2D-4577-A080-5B39ECDF1BF5}">
      <dgm:prSet phldrT="[Tekst]"/>
      <dgm:spPr/>
      <dgm:t>
        <a:bodyPr/>
        <a:lstStyle/>
        <a:p>
          <a:r>
            <a:rPr lang="pl-PL" dirty="0" smtClean="0"/>
            <a:t>Przemoc psychiczna</a:t>
          </a:r>
          <a:endParaRPr lang="pl-PL" dirty="0"/>
        </a:p>
      </dgm:t>
    </dgm:pt>
    <dgm:pt modelId="{2F09676A-DD0A-457F-A4BF-035B2E847CEA}" type="parTrans" cxnId="{E3EE16D8-EF42-46AF-B111-3ED1CA9C480A}">
      <dgm:prSet/>
      <dgm:spPr/>
      <dgm:t>
        <a:bodyPr/>
        <a:lstStyle/>
        <a:p>
          <a:endParaRPr lang="pl-PL"/>
        </a:p>
      </dgm:t>
    </dgm:pt>
    <dgm:pt modelId="{133AB2D1-3D39-4288-99A5-551EF5E9E436}" type="sibTrans" cxnId="{E3EE16D8-EF42-46AF-B111-3ED1CA9C480A}">
      <dgm:prSet/>
      <dgm:spPr/>
      <dgm:t>
        <a:bodyPr/>
        <a:lstStyle/>
        <a:p>
          <a:endParaRPr lang="pl-PL"/>
        </a:p>
      </dgm:t>
    </dgm:pt>
    <dgm:pt modelId="{91755EDC-5EDF-4E97-A674-E47ED83BD3AB}">
      <dgm:prSet phldrT="[Tekst]"/>
      <dgm:spPr/>
      <dgm:t>
        <a:bodyPr/>
        <a:lstStyle/>
        <a:p>
          <a:r>
            <a:rPr lang="pl-PL" dirty="0" smtClean="0"/>
            <a:t>Przemoc seksualna</a:t>
          </a:r>
          <a:endParaRPr lang="pl-PL" dirty="0"/>
        </a:p>
      </dgm:t>
    </dgm:pt>
    <dgm:pt modelId="{465C47EC-D22D-42F3-8A8B-478B1D808106}" type="parTrans" cxnId="{6D5E24DC-49D3-4C40-93B5-097CA22315A2}">
      <dgm:prSet/>
      <dgm:spPr/>
      <dgm:t>
        <a:bodyPr/>
        <a:lstStyle/>
        <a:p>
          <a:endParaRPr lang="pl-PL"/>
        </a:p>
      </dgm:t>
    </dgm:pt>
    <dgm:pt modelId="{7F8EB0B2-6D79-41DE-9CC5-443A9859E88F}" type="sibTrans" cxnId="{6D5E24DC-49D3-4C40-93B5-097CA22315A2}">
      <dgm:prSet/>
      <dgm:spPr/>
      <dgm:t>
        <a:bodyPr/>
        <a:lstStyle/>
        <a:p>
          <a:endParaRPr lang="pl-PL"/>
        </a:p>
      </dgm:t>
    </dgm:pt>
    <dgm:pt modelId="{1002E3A0-F52C-4231-B391-1F62F50864DC}">
      <dgm:prSet/>
      <dgm:spPr/>
      <dgm:t>
        <a:bodyPr/>
        <a:lstStyle/>
        <a:p>
          <a:r>
            <a:rPr lang="pl-PL" dirty="0" smtClean="0"/>
            <a:t>Zaniedbywanie dzieci</a:t>
          </a:r>
          <a:endParaRPr lang="pl-PL" dirty="0"/>
        </a:p>
      </dgm:t>
    </dgm:pt>
    <dgm:pt modelId="{F9D9BC47-3634-487D-8662-96950780EE49}" type="parTrans" cxnId="{8EA577C2-3175-4F93-A6A2-460B499030CC}">
      <dgm:prSet/>
      <dgm:spPr/>
      <dgm:t>
        <a:bodyPr/>
        <a:lstStyle/>
        <a:p>
          <a:endParaRPr lang="pl-PL"/>
        </a:p>
      </dgm:t>
    </dgm:pt>
    <dgm:pt modelId="{4F75EE17-FADE-44BA-ADEC-5594E816AFFA}" type="sibTrans" cxnId="{8EA577C2-3175-4F93-A6A2-460B499030CC}">
      <dgm:prSet/>
      <dgm:spPr/>
      <dgm:t>
        <a:bodyPr/>
        <a:lstStyle/>
        <a:p>
          <a:endParaRPr lang="pl-PL"/>
        </a:p>
      </dgm:t>
    </dgm:pt>
    <dgm:pt modelId="{D436D2BD-8FEE-4010-BBB5-2765AD05BEB4}" type="pres">
      <dgm:prSet presAssocID="{7FEF6700-FC7E-4F60-AB26-4F8004DA3C10}" presName="linear" presStyleCnt="0">
        <dgm:presLayoutVars>
          <dgm:dir/>
          <dgm:animLvl val="lvl"/>
          <dgm:resizeHandles val="exact"/>
        </dgm:presLayoutVars>
      </dgm:prSet>
      <dgm:spPr/>
      <dgm:t>
        <a:bodyPr/>
        <a:lstStyle/>
        <a:p>
          <a:endParaRPr lang="pl-PL"/>
        </a:p>
      </dgm:t>
    </dgm:pt>
    <dgm:pt modelId="{5BDF86EF-3D61-499E-A6E2-B62F8B2364FC}" type="pres">
      <dgm:prSet presAssocID="{FC24516B-0442-45C2-9E83-A79572F6A708}" presName="parentLin" presStyleCnt="0"/>
      <dgm:spPr/>
    </dgm:pt>
    <dgm:pt modelId="{E9B7DE9D-5F07-4334-89BC-30D25C11E89E}" type="pres">
      <dgm:prSet presAssocID="{FC24516B-0442-45C2-9E83-A79572F6A708}" presName="parentLeftMargin" presStyleLbl="node1" presStyleIdx="0" presStyleCnt="4"/>
      <dgm:spPr/>
      <dgm:t>
        <a:bodyPr/>
        <a:lstStyle/>
        <a:p>
          <a:endParaRPr lang="pl-PL"/>
        </a:p>
      </dgm:t>
    </dgm:pt>
    <dgm:pt modelId="{2377D1A8-7723-4BA1-843F-BCC84610AF95}" type="pres">
      <dgm:prSet presAssocID="{FC24516B-0442-45C2-9E83-A79572F6A708}" presName="parentText" presStyleLbl="node1" presStyleIdx="0" presStyleCnt="4">
        <dgm:presLayoutVars>
          <dgm:chMax val="0"/>
          <dgm:bulletEnabled val="1"/>
        </dgm:presLayoutVars>
      </dgm:prSet>
      <dgm:spPr/>
      <dgm:t>
        <a:bodyPr/>
        <a:lstStyle/>
        <a:p>
          <a:endParaRPr lang="pl-PL"/>
        </a:p>
      </dgm:t>
    </dgm:pt>
    <dgm:pt modelId="{F8F4CEDC-6D21-4E00-AE3E-7F860DC5D54F}" type="pres">
      <dgm:prSet presAssocID="{FC24516B-0442-45C2-9E83-A79572F6A708}" presName="negativeSpace" presStyleCnt="0"/>
      <dgm:spPr/>
    </dgm:pt>
    <dgm:pt modelId="{B9E7A840-B25B-4D7B-8031-759FABD5E0BC}" type="pres">
      <dgm:prSet presAssocID="{FC24516B-0442-45C2-9E83-A79572F6A708}" presName="childText" presStyleLbl="conFgAcc1" presStyleIdx="0" presStyleCnt="4">
        <dgm:presLayoutVars>
          <dgm:bulletEnabled val="1"/>
        </dgm:presLayoutVars>
      </dgm:prSet>
      <dgm:spPr/>
    </dgm:pt>
    <dgm:pt modelId="{B66FFFCA-A0CC-4974-91A2-8019A7E8EEEC}" type="pres">
      <dgm:prSet presAssocID="{10E3CB97-0F54-4F2A-89F3-6AB5094FEC03}" presName="spaceBetweenRectangles" presStyleCnt="0"/>
      <dgm:spPr/>
    </dgm:pt>
    <dgm:pt modelId="{1D78646F-95E7-42B3-A669-538EC54D42B8}" type="pres">
      <dgm:prSet presAssocID="{08D99333-3A2D-4577-A080-5B39ECDF1BF5}" presName="parentLin" presStyleCnt="0"/>
      <dgm:spPr/>
    </dgm:pt>
    <dgm:pt modelId="{C0D8F8EE-E088-417C-A73F-D7F2FE8A307C}" type="pres">
      <dgm:prSet presAssocID="{08D99333-3A2D-4577-A080-5B39ECDF1BF5}" presName="parentLeftMargin" presStyleLbl="node1" presStyleIdx="0" presStyleCnt="4"/>
      <dgm:spPr/>
      <dgm:t>
        <a:bodyPr/>
        <a:lstStyle/>
        <a:p>
          <a:endParaRPr lang="pl-PL"/>
        </a:p>
      </dgm:t>
    </dgm:pt>
    <dgm:pt modelId="{FA24DBE8-3023-4824-A327-662E28898352}" type="pres">
      <dgm:prSet presAssocID="{08D99333-3A2D-4577-A080-5B39ECDF1BF5}" presName="parentText" presStyleLbl="node1" presStyleIdx="1" presStyleCnt="4">
        <dgm:presLayoutVars>
          <dgm:chMax val="0"/>
          <dgm:bulletEnabled val="1"/>
        </dgm:presLayoutVars>
      </dgm:prSet>
      <dgm:spPr/>
      <dgm:t>
        <a:bodyPr/>
        <a:lstStyle/>
        <a:p>
          <a:endParaRPr lang="pl-PL"/>
        </a:p>
      </dgm:t>
    </dgm:pt>
    <dgm:pt modelId="{CA04D23B-0A49-4DD0-B0B4-065AECE36E61}" type="pres">
      <dgm:prSet presAssocID="{08D99333-3A2D-4577-A080-5B39ECDF1BF5}" presName="negativeSpace" presStyleCnt="0"/>
      <dgm:spPr/>
    </dgm:pt>
    <dgm:pt modelId="{6B4A2945-DFB0-4834-9AF4-06FE24E4E1DE}" type="pres">
      <dgm:prSet presAssocID="{08D99333-3A2D-4577-A080-5B39ECDF1BF5}" presName="childText" presStyleLbl="conFgAcc1" presStyleIdx="1" presStyleCnt="4">
        <dgm:presLayoutVars>
          <dgm:bulletEnabled val="1"/>
        </dgm:presLayoutVars>
      </dgm:prSet>
      <dgm:spPr/>
    </dgm:pt>
    <dgm:pt modelId="{7317B61F-0396-4086-914D-54C1EBEA3661}" type="pres">
      <dgm:prSet presAssocID="{133AB2D1-3D39-4288-99A5-551EF5E9E436}" presName="spaceBetweenRectangles" presStyleCnt="0"/>
      <dgm:spPr/>
    </dgm:pt>
    <dgm:pt modelId="{A3BD409E-D8F7-4583-B7EB-30B3B0BAF80A}" type="pres">
      <dgm:prSet presAssocID="{91755EDC-5EDF-4E97-A674-E47ED83BD3AB}" presName="parentLin" presStyleCnt="0"/>
      <dgm:spPr/>
    </dgm:pt>
    <dgm:pt modelId="{88B07DA1-52C0-41C3-BB8D-180F77D5BBD8}" type="pres">
      <dgm:prSet presAssocID="{91755EDC-5EDF-4E97-A674-E47ED83BD3AB}" presName="parentLeftMargin" presStyleLbl="node1" presStyleIdx="1" presStyleCnt="4"/>
      <dgm:spPr/>
      <dgm:t>
        <a:bodyPr/>
        <a:lstStyle/>
        <a:p>
          <a:endParaRPr lang="pl-PL"/>
        </a:p>
      </dgm:t>
    </dgm:pt>
    <dgm:pt modelId="{CF6C1F1B-1BEA-43BB-BBE9-BDEAEB67A43E}" type="pres">
      <dgm:prSet presAssocID="{91755EDC-5EDF-4E97-A674-E47ED83BD3AB}" presName="parentText" presStyleLbl="node1" presStyleIdx="2" presStyleCnt="4">
        <dgm:presLayoutVars>
          <dgm:chMax val="0"/>
          <dgm:bulletEnabled val="1"/>
        </dgm:presLayoutVars>
      </dgm:prSet>
      <dgm:spPr/>
      <dgm:t>
        <a:bodyPr/>
        <a:lstStyle/>
        <a:p>
          <a:endParaRPr lang="pl-PL"/>
        </a:p>
      </dgm:t>
    </dgm:pt>
    <dgm:pt modelId="{ACCFB3EE-C409-44B4-A53A-08B2D84B5020}" type="pres">
      <dgm:prSet presAssocID="{91755EDC-5EDF-4E97-A674-E47ED83BD3AB}" presName="negativeSpace" presStyleCnt="0"/>
      <dgm:spPr/>
    </dgm:pt>
    <dgm:pt modelId="{A663C146-120E-4389-9BDB-C73A090C1A90}" type="pres">
      <dgm:prSet presAssocID="{91755EDC-5EDF-4E97-A674-E47ED83BD3AB}" presName="childText" presStyleLbl="conFgAcc1" presStyleIdx="2" presStyleCnt="4">
        <dgm:presLayoutVars>
          <dgm:bulletEnabled val="1"/>
        </dgm:presLayoutVars>
      </dgm:prSet>
      <dgm:spPr/>
    </dgm:pt>
    <dgm:pt modelId="{A031D81B-547F-439C-B424-B4A6C0ED8CB7}" type="pres">
      <dgm:prSet presAssocID="{7F8EB0B2-6D79-41DE-9CC5-443A9859E88F}" presName="spaceBetweenRectangles" presStyleCnt="0"/>
      <dgm:spPr/>
    </dgm:pt>
    <dgm:pt modelId="{46D7B9C9-D829-41C9-B346-4843DCEE2C27}" type="pres">
      <dgm:prSet presAssocID="{1002E3A0-F52C-4231-B391-1F62F50864DC}" presName="parentLin" presStyleCnt="0"/>
      <dgm:spPr/>
    </dgm:pt>
    <dgm:pt modelId="{2F7CE6C5-A3D1-4DCE-8BD2-8FCBBDB0BF13}" type="pres">
      <dgm:prSet presAssocID="{1002E3A0-F52C-4231-B391-1F62F50864DC}" presName="parentLeftMargin" presStyleLbl="node1" presStyleIdx="2" presStyleCnt="4"/>
      <dgm:spPr/>
      <dgm:t>
        <a:bodyPr/>
        <a:lstStyle/>
        <a:p>
          <a:endParaRPr lang="pl-PL"/>
        </a:p>
      </dgm:t>
    </dgm:pt>
    <dgm:pt modelId="{4F41CE20-9AC4-43E9-927F-86739FB9536B}" type="pres">
      <dgm:prSet presAssocID="{1002E3A0-F52C-4231-B391-1F62F50864DC}" presName="parentText" presStyleLbl="node1" presStyleIdx="3" presStyleCnt="4">
        <dgm:presLayoutVars>
          <dgm:chMax val="0"/>
          <dgm:bulletEnabled val="1"/>
        </dgm:presLayoutVars>
      </dgm:prSet>
      <dgm:spPr/>
      <dgm:t>
        <a:bodyPr/>
        <a:lstStyle/>
        <a:p>
          <a:endParaRPr lang="pl-PL"/>
        </a:p>
      </dgm:t>
    </dgm:pt>
    <dgm:pt modelId="{1AF2A06A-6C0A-40DD-B0E5-09112D3FE05D}" type="pres">
      <dgm:prSet presAssocID="{1002E3A0-F52C-4231-B391-1F62F50864DC}" presName="negativeSpace" presStyleCnt="0"/>
      <dgm:spPr/>
    </dgm:pt>
    <dgm:pt modelId="{C0CDDB58-F595-4C39-AD48-57762EF6080B}" type="pres">
      <dgm:prSet presAssocID="{1002E3A0-F52C-4231-B391-1F62F50864DC}" presName="childText" presStyleLbl="conFgAcc1" presStyleIdx="3" presStyleCnt="4">
        <dgm:presLayoutVars>
          <dgm:bulletEnabled val="1"/>
        </dgm:presLayoutVars>
      </dgm:prSet>
      <dgm:spPr/>
    </dgm:pt>
  </dgm:ptLst>
  <dgm:cxnLst>
    <dgm:cxn modelId="{34B55F38-DA3B-4A61-A112-67B11C278008}" srcId="{7FEF6700-FC7E-4F60-AB26-4F8004DA3C10}" destId="{FC24516B-0442-45C2-9E83-A79572F6A708}" srcOrd="0" destOrd="0" parTransId="{E904CFB0-9C63-470C-BC6F-2A1366B2685B}" sibTransId="{10E3CB97-0F54-4F2A-89F3-6AB5094FEC03}"/>
    <dgm:cxn modelId="{C17C301E-0CB9-4B79-952C-8FD6EFB11872}" type="presOf" srcId="{7FEF6700-FC7E-4F60-AB26-4F8004DA3C10}" destId="{D436D2BD-8FEE-4010-BBB5-2765AD05BEB4}" srcOrd="0" destOrd="0" presId="urn:microsoft.com/office/officeart/2005/8/layout/list1"/>
    <dgm:cxn modelId="{A81A0B96-A43B-4F7B-A96E-E68D33BA43F9}" type="presOf" srcId="{91755EDC-5EDF-4E97-A674-E47ED83BD3AB}" destId="{CF6C1F1B-1BEA-43BB-BBE9-BDEAEB67A43E}" srcOrd="1" destOrd="0" presId="urn:microsoft.com/office/officeart/2005/8/layout/list1"/>
    <dgm:cxn modelId="{EC6C52FD-D676-4223-9CEB-F5A032C58ED9}" type="presOf" srcId="{FC24516B-0442-45C2-9E83-A79572F6A708}" destId="{2377D1A8-7723-4BA1-843F-BCC84610AF95}" srcOrd="1" destOrd="0" presId="urn:microsoft.com/office/officeart/2005/8/layout/list1"/>
    <dgm:cxn modelId="{6936DAD4-2364-4030-9D9E-B7A826D05288}" type="presOf" srcId="{FC24516B-0442-45C2-9E83-A79572F6A708}" destId="{E9B7DE9D-5F07-4334-89BC-30D25C11E89E}" srcOrd="0" destOrd="0" presId="urn:microsoft.com/office/officeart/2005/8/layout/list1"/>
    <dgm:cxn modelId="{E5F3B77E-E806-4D71-AA7E-486708729C71}" type="presOf" srcId="{1002E3A0-F52C-4231-B391-1F62F50864DC}" destId="{2F7CE6C5-A3D1-4DCE-8BD2-8FCBBDB0BF13}" srcOrd="0" destOrd="0" presId="urn:microsoft.com/office/officeart/2005/8/layout/list1"/>
    <dgm:cxn modelId="{938B58DB-373C-4BDE-B4A6-8E4626B510EC}" type="presOf" srcId="{1002E3A0-F52C-4231-B391-1F62F50864DC}" destId="{4F41CE20-9AC4-43E9-927F-86739FB9536B}" srcOrd="1" destOrd="0" presId="urn:microsoft.com/office/officeart/2005/8/layout/list1"/>
    <dgm:cxn modelId="{9130B7F5-932F-4E18-BB1D-B16938C1ABF0}" type="presOf" srcId="{91755EDC-5EDF-4E97-A674-E47ED83BD3AB}" destId="{88B07DA1-52C0-41C3-BB8D-180F77D5BBD8}" srcOrd="0" destOrd="0" presId="urn:microsoft.com/office/officeart/2005/8/layout/list1"/>
    <dgm:cxn modelId="{02DCCA5A-FD9E-4156-8268-E1CC34E1DB6A}" type="presOf" srcId="{08D99333-3A2D-4577-A080-5B39ECDF1BF5}" destId="{C0D8F8EE-E088-417C-A73F-D7F2FE8A307C}" srcOrd="0" destOrd="0" presId="urn:microsoft.com/office/officeart/2005/8/layout/list1"/>
    <dgm:cxn modelId="{8EA577C2-3175-4F93-A6A2-460B499030CC}" srcId="{7FEF6700-FC7E-4F60-AB26-4F8004DA3C10}" destId="{1002E3A0-F52C-4231-B391-1F62F50864DC}" srcOrd="3" destOrd="0" parTransId="{F9D9BC47-3634-487D-8662-96950780EE49}" sibTransId="{4F75EE17-FADE-44BA-ADEC-5594E816AFFA}"/>
    <dgm:cxn modelId="{6D5E24DC-49D3-4C40-93B5-097CA22315A2}" srcId="{7FEF6700-FC7E-4F60-AB26-4F8004DA3C10}" destId="{91755EDC-5EDF-4E97-A674-E47ED83BD3AB}" srcOrd="2" destOrd="0" parTransId="{465C47EC-D22D-42F3-8A8B-478B1D808106}" sibTransId="{7F8EB0B2-6D79-41DE-9CC5-443A9859E88F}"/>
    <dgm:cxn modelId="{E3EE16D8-EF42-46AF-B111-3ED1CA9C480A}" srcId="{7FEF6700-FC7E-4F60-AB26-4F8004DA3C10}" destId="{08D99333-3A2D-4577-A080-5B39ECDF1BF5}" srcOrd="1" destOrd="0" parTransId="{2F09676A-DD0A-457F-A4BF-035B2E847CEA}" sibTransId="{133AB2D1-3D39-4288-99A5-551EF5E9E436}"/>
    <dgm:cxn modelId="{6E564AA7-EB6C-4A65-8320-3B09B175C9B2}" type="presOf" srcId="{08D99333-3A2D-4577-A080-5B39ECDF1BF5}" destId="{FA24DBE8-3023-4824-A327-662E28898352}" srcOrd="1" destOrd="0" presId="urn:microsoft.com/office/officeart/2005/8/layout/list1"/>
    <dgm:cxn modelId="{D23E5EA2-349B-42CC-A5D8-E8EAA1BC47DD}" type="presParOf" srcId="{D436D2BD-8FEE-4010-BBB5-2765AD05BEB4}" destId="{5BDF86EF-3D61-499E-A6E2-B62F8B2364FC}" srcOrd="0" destOrd="0" presId="urn:microsoft.com/office/officeart/2005/8/layout/list1"/>
    <dgm:cxn modelId="{E4AB9DF1-BC07-4BFA-B717-44F7EEA068A3}" type="presParOf" srcId="{5BDF86EF-3D61-499E-A6E2-B62F8B2364FC}" destId="{E9B7DE9D-5F07-4334-89BC-30D25C11E89E}" srcOrd="0" destOrd="0" presId="urn:microsoft.com/office/officeart/2005/8/layout/list1"/>
    <dgm:cxn modelId="{36B17D9A-80BC-4A2F-B675-BB769B43B6A8}" type="presParOf" srcId="{5BDF86EF-3D61-499E-A6E2-B62F8B2364FC}" destId="{2377D1A8-7723-4BA1-843F-BCC84610AF95}" srcOrd="1" destOrd="0" presId="urn:microsoft.com/office/officeart/2005/8/layout/list1"/>
    <dgm:cxn modelId="{E5DE7679-BE71-4847-860E-D45B58CB433E}" type="presParOf" srcId="{D436D2BD-8FEE-4010-BBB5-2765AD05BEB4}" destId="{F8F4CEDC-6D21-4E00-AE3E-7F860DC5D54F}" srcOrd="1" destOrd="0" presId="urn:microsoft.com/office/officeart/2005/8/layout/list1"/>
    <dgm:cxn modelId="{1430006D-5C2D-41D4-B66D-1992BED784A0}" type="presParOf" srcId="{D436D2BD-8FEE-4010-BBB5-2765AD05BEB4}" destId="{B9E7A840-B25B-4D7B-8031-759FABD5E0BC}" srcOrd="2" destOrd="0" presId="urn:microsoft.com/office/officeart/2005/8/layout/list1"/>
    <dgm:cxn modelId="{B8CDE2A6-B781-45BD-8953-A4DC274A083F}" type="presParOf" srcId="{D436D2BD-8FEE-4010-BBB5-2765AD05BEB4}" destId="{B66FFFCA-A0CC-4974-91A2-8019A7E8EEEC}" srcOrd="3" destOrd="0" presId="urn:microsoft.com/office/officeart/2005/8/layout/list1"/>
    <dgm:cxn modelId="{5CB951DF-A23B-472A-B730-CFDE9A43F791}" type="presParOf" srcId="{D436D2BD-8FEE-4010-BBB5-2765AD05BEB4}" destId="{1D78646F-95E7-42B3-A669-538EC54D42B8}" srcOrd="4" destOrd="0" presId="urn:microsoft.com/office/officeart/2005/8/layout/list1"/>
    <dgm:cxn modelId="{73746882-2A16-4100-A3E9-DAF68EDDFC7E}" type="presParOf" srcId="{1D78646F-95E7-42B3-A669-538EC54D42B8}" destId="{C0D8F8EE-E088-417C-A73F-D7F2FE8A307C}" srcOrd="0" destOrd="0" presId="urn:microsoft.com/office/officeart/2005/8/layout/list1"/>
    <dgm:cxn modelId="{F7435FEB-8757-4B71-8908-2A90E58EE15C}" type="presParOf" srcId="{1D78646F-95E7-42B3-A669-538EC54D42B8}" destId="{FA24DBE8-3023-4824-A327-662E28898352}" srcOrd="1" destOrd="0" presId="urn:microsoft.com/office/officeart/2005/8/layout/list1"/>
    <dgm:cxn modelId="{97FBE8EB-8908-41A3-95CA-218FB11253D4}" type="presParOf" srcId="{D436D2BD-8FEE-4010-BBB5-2765AD05BEB4}" destId="{CA04D23B-0A49-4DD0-B0B4-065AECE36E61}" srcOrd="5" destOrd="0" presId="urn:microsoft.com/office/officeart/2005/8/layout/list1"/>
    <dgm:cxn modelId="{FF231168-64ED-465D-8EF0-C496C08D1CD1}" type="presParOf" srcId="{D436D2BD-8FEE-4010-BBB5-2765AD05BEB4}" destId="{6B4A2945-DFB0-4834-9AF4-06FE24E4E1DE}" srcOrd="6" destOrd="0" presId="urn:microsoft.com/office/officeart/2005/8/layout/list1"/>
    <dgm:cxn modelId="{6C7EAB59-9110-49EA-925E-1253EF660806}" type="presParOf" srcId="{D436D2BD-8FEE-4010-BBB5-2765AD05BEB4}" destId="{7317B61F-0396-4086-914D-54C1EBEA3661}" srcOrd="7" destOrd="0" presId="urn:microsoft.com/office/officeart/2005/8/layout/list1"/>
    <dgm:cxn modelId="{4587F11D-5417-4432-9E8B-FC444009DA15}" type="presParOf" srcId="{D436D2BD-8FEE-4010-BBB5-2765AD05BEB4}" destId="{A3BD409E-D8F7-4583-B7EB-30B3B0BAF80A}" srcOrd="8" destOrd="0" presId="urn:microsoft.com/office/officeart/2005/8/layout/list1"/>
    <dgm:cxn modelId="{BFDD4863-C1F2-4CAF-A35D-2A4B03ACA9C4}" type="presParOf" srcId="{A3BD409E-D8F7-4583-B7EB-30B3B0BAF80A}" destId="{88B07DA1-52C0-41C3-BB8D-180F77D5BBD8}" srcOrd="0" destOrd="0" presId="urn:microsoft.com/office/officeart/2005/8/layout/list1"/>
    <dgm:cxn modelId="{981F033B-1A32-4FB7-B301-F209B0877D73}" type="presParOf" srcId="{A3BD409E-D8F7-4583-B7EB-30B3B0BAF80A}" destId="{CF6C1F1B-1BEA-43BB-BBE9-BDEAEB67A43E}" srcOrd="1" destOrd="0" presId="urn:microsoft.com/office/officeart/2005/8/layout/list1"/>
    <dgm:cxn modelId="{E343BD57-D358-4167-A3BE-C3C79DD20B64}" type="presParOf" srcId="{D436D2BD-8FEE-4010-BBB5-2765AD05BEB4}" destId="{ACCFB3EE-C409-44B4-A53A-08B2D84B5020}" srcOrd="9" destOrd="0" presId="urn:microsoft.com/office/officeart/2005/8/layout/list1"/>
    <dgm:cxn modelId="{E182450F-7F14-40F7-AFF0-CC623F5892B9}" type="presParOf" srcId="{D436D2BD-8FEE-4010-BBB5-2765AD05BEB4}" destId="{A663C146-120E-4389-9BDB-C73A090C1A90}" srcOrd="10" destOrd="0" presId="urn:microsoft.com/office/officeart/2005/8/layout/list1"/>
    <dgm:cxn modelId="{CCFDDD12-808A-442C-B318-8ACCE891571A}" type="presParOf" srcId="{D436D2BD-8FEE-4010-BBB5-2765AD05BEB4}" destId="{A031D81B-547F-439C-B424-B4A6C0ED8CB7}" srcOrd="11" destOrd="0" presId="urn:microsoft.com/office/officeart/2005/8/layout/list1"/>
    <dgm:cxn modelId="{C2BFCE22-D6D0-408F-B071-4846A6883F87}" type="presParOf" srcId="{D436D2BD-8FEE-4010-BBB5-2765AD05BEB4}" destId="{46D7B9C9-D829-41C9-B346-4843DCEE2C27}" srcOrd="12" destOrd="0" presId="urn:microsoft.com/office/officeart/2005/8/layout/list1"/>
    <dgm:cxn modelId="{675762E6-A61E-4006-BFDC-94E194B88044}" type="presParOf" srcId="{46D7B9C9-D829-41C9-B346-4843DCEE2C27}" destId="{2F7CE6C5-A3D1-4DCE-8BD2-8FCBBDB0BF13}" srcOrd="0" destOrd="0" presId="urn:microsoft.com/office/officeart/2005/8/layout/list1"/>
    <dgm:cxn modelId="{E5358041-7B3E-4500-8EA2-9A54421BAB3A}" type="presParOf" srcId="{46D7B9C9-D829-41C9-B346-4843DCEE2C27}" destId="{4F41CE20-9AC4-43E9-927F-86739FB9536B}" srcOrd="1" destOrd="0" presId="urn:microsoft.com/office/officeart/2005/8/layout/list1"/>
    <dgm:cxn modelId="{6D538E19-B88B-4B84-B35D-D19267C7938A}" type="presParOf" srcId="{D436D2BD-8FEE-4010-BBB5-2765AD05BEB4}" destId="{1AF2A06A-6C0A-40DD-B0E5-09112D3FE05D}" srcOrd="13" destOrd="0" presId="urn:microsoft.com/office/officeart/2005/8/layout/list1"/>
    <dgm:cxn modelId="{F6D3D2DE-4763-423D-AD5F-C043B5718CFE}" type="presParOf" srcId="{D436D2BD-8FEE-4010-BBB5-2765AD05BEB4}" destId="{C0CDDB58-F595-4C39-AD48-57762EF6080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7A840-B25B-4D7B-8031-759FABD5E0BC}">
      <dsp:nvSpPr>
        <dsp:cNvPr id="0" name=""/>
        <dsp:cNvSpPr/>
      </dsp:nvSpPr>
      <dsp:spPr>
        <a:xfrm>
          <a:off x="0" y="429198"/>
          <a:ext cx="8358246" cy="705600"/>
        </a:xfrm>
        <a:prstGeom prst="rect">
          <a:avLst/>
        </a:prstGeom>
        <a:solidFill>
          <a:schemeClr val="lt1">
            <a:alpha val="90000"/>
            <a:hueOff val="0"/>
            <a:satOff val="0"/>
            <a:lumOff val="0"/>
            <a:alphaOff val="0"/>
          </a:schemeClr>
        </a:solidFill>
        <a:ln w="425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77D1A8-7723-4BA1-843F-BCC84610AF95}">
      <dsp:nvSpPr>
        <dsp:cNvPr id="0" name=""/>
        <dsp:cNvSpPr/>
      </dsp:nvSpPr>
      <dsp:spPr>
        <a:xfrm>
          <a:off x="417912" y="15918"/>
          <a:ext cx="5850772" cy="826560"/>
        </a:xfrm>
        <a:prstGeom prst="round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145" tIns="0" rIns="221145" bIns="0" numCol="1" spcCol="1270" anchor="ctr" anchorCtr="0">
          <a:noAutofit/>
        </a:bodyPr>
        <a:lstStyle/>
        <a:p>
          <a:pPr lvl="0" algn="l" defTabSz="1244600">
            <a:lnSpc>
              <a:spcPct val="90000"/>
            </a:lnSpc>
            <a:spcBef>
              <a:spcPct val="0"/>
            </a:spcBef>
            <a:spcAft>
              <a:spcPct val="35000"/>
            </a:spcAft>
          </a:pPr>
          <a:r>
            <a:rPr lang="pl-PL" sz="2800" kern="1200" dirty="0" smtClean="0"/>
            <a:t>Przemoc fizyczna</a:t>
          </a:r>
          <a:endParaRPr lang="pl-PL" sz="2800" kern="1200" dirty="0"/>
        </a:p>
      </dsp:txBody>
      <dsp:txXfrm>
        <a:off x="458261" y="56267"/>
        <a:ext cx="5770074" cy="745862"/>
      </dsp:txXfrm>
    </dsp:sp>
    <dsp:sp modelId="{6B4A2945-DFB0-4834-9AF4-06FE24E4E1DE}">
      <dsp:nvSpPr>
        <dsp:cNvPr id="0" name=""/>
        <dsp:cNvSpPr/>
      </dsp:nvSpPr>
      <dsp:spPr>
        <a:xfrm>
          <a:off x="0" y="1699279"/>
          <a:ext cx="8358246" cy="705600"/>
        </a:xfrm>
        <a:prstGeom prst="rect">
          <a:avLst/>
        </a:prstGeom>
        <a:solidFill>
          <a:schemeClr val="lt1">
            <a:alpha val="90000"/>
            <a:hueOff val="0"/>
            <a:satOff val="0"/>
            <a:lumOff val="0"/>
            <a:alphaOff val="0"/>
          </a:schemeClr>
        </a:solidFill>
        <a:ln w="425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24DBE8-3023-4824-A327-662E28898352}">
      <dsp:nvSpPr>
        <dsp:cNvPr id="0" name=""/>
        <dsp:cNvSpPr/>
      </dsp:nvSpPr>
      <dsp:spPr>
        <a:xfrm>
          <a:off x="417912" y="1285998"/>
          <a:ext cx="5850772" cy="826560"/>
        </a:xfrm>
        <a:prstGeom prst="round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145" tIns="0" rIns="221145" bIns="0" numCol="1" spcCol="1270" anchor="ctr" anchorCtr="0">
          <a:noAutofit/>
        </a:bodyPr>
        <a:lstStyle/>
        <a:p>
          <a:pPr lvl="0" algn="l" defTabSz="1244600">
            <a:lnSpc>
              <a:spcPct val="90000"/>
            </a:lnSpc>
            <a:spcBef>
              <a:spcPct val="0"/>
            </a:spcBef>
            <a:spcAft>
              <a:spcPct val="35000"/>
            </a:spcAft>
          </a:pPr>
          <a:r>
            <a:rPr lang="pl-PL" sz="2800" kern="1200" dirty="0" smtClean="0"/>
            <a:t>Przemoc psychiczna</a:t>
          </a:r>
          <a:endParaRPr lang="pl-PL" sz="2800" kern="1200" dirty="0"/>
        </a:p>
      </dsp:txBody>
      <dsp:txXfrm>
        <a:off x="458261" y="1326347"/>
        <a:ext cx="5770074" cy="745862"/>
      </dsp:txXfrm>
    </dsp:sp>
    <dsp:sp modelId="{A663C146-120E-4389-9BDB-C73A090C1A90}">
      <dsp:nvSpPr>
        <dsp:cNvPr id="0" name=""/>
        <dsp:cNvSpPr/>
      </dsp:nvSpPr>
      <dsp:spPr>
        <a:xfrm>
          <a:off x="0" y="2969359"/>
          <a:ext cx="8358246" cy="705600"/>
        </a:xfrm>
        <a:prstGeom prst="rect">
          <a:avLst/>
        </a:prstGeom>
        <a:solidFill>
          <a:schemeClr val="lt1">
            <a:alpha val="90000"/>
            <a:hueOff val="0"/>
            <a:satOff val="0"/>
            <a:lumOff val="0"/>
            <a:alphaOff val="0"/>
          </a:schemeClr>
        </a:solidFill>
        <a:ln w="425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6C1F1B-1BEA-43BB-BBE9-BDEAEB67A43E}">
      <dsp:nvSpPr>
        <dsp:cNvPr id="0" name=""/>
        <dsp:cNvSpPr/>
      </dsp:nvSpPr>
      <dsp:spPr>
        <a:xfrm>
          <a:off x="417912" y="2556079"/>
          <a:ext cx="5850772" cy="826560"/>
        </a:xfrm>
        <a:prstGeom prst="round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145" tIns="0" rIns="221145" bIns="0" numCol="1" spcCol="1270" anchor="ctr" anchorCtr="0">
          <a:noAutofit/>
        </a:bodyPr>
        <a:lstStyle/>
        <a:p>
          <a:pPr lvl="0" algn="l" defTabSz="1244600">
            <a:lnSpc>
              <a:spcPct val="90000"/>
            </a:lnSpc>
            <a:spcBef>
              <a:spcPct val="0"/>
            </a:spcBef>
            <a:spcAft>
              <a:spcPct val="35000"/>
            </a:spcAft>
          </a:pPr>
          <a:r>
            <a:rPr lang="pl-PL" sz="2800" kern="1200" dirty="0" smtClean="0"/>
            <a:t>Przemoc seksualna</a:t>
          </a:r>
          <a:endParaRPr lang="pl-PL" sz="2800" kern="1200" dirty="0"/>
        </a:p>
      </dsp:txBody>
      <dsp:txXfrm>
        <a:off x="458261" y="2596428"/>
        <a:ext cx="5770074" cy="745862"/>
      </dsp:txXfrm>
    </dsp:sp>
    <dsp:sp modelId="{C0CDDB58-F595-4C39-AD48-57762EF6080B}">
      <dsp:nvSpPr>
        <dsp:cNvPr id="0" name=""/>
        <dsp:cNvSpPr/>
      </dsp:nvSpPr>
      <dsp:spPr>
        <a:xfrm>
          <a:off x="0" y="4239439"/>
          <a:ext cx="8358246" cy="705600"/>
        </a:xfrm>
        <a:prstGeom prst="rect">
          <a:avLst/>
        </a:prstGeom>
        <a:solidFill>
          <a:schemeClr val="lt1">
            <a:alpha val="90000"/>
            <a:hueOff val="0"/>
            <a:satOff val="0"/>
            <a:lumOff val="0"/>
            <a:alphaOff val="0"/>
          </a:schemeClr>
        </a:solidFill>
        <a:ln w="425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41CE20-9AC4-43E9-927F-86739FB9536B}">
      <dsp:nvSpPr>
        <dsp:cNvPr id="0" name=""/>
        <dsp:cNvSpPr/>
      </dsp:nvSpPr>
      <dsp:spPr>
        <a:xfrm>
          <a:off x="417912" y="3826159"/>
          <a:ext cx="5850772" cy="826560"/>
        </a:xfrm>
        <a:prstGeom prst="round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145" tIns="0" rIns="221145" bIns="0" numCol="1" spcCol="1270" anchor="ctr" anchorCtr="0">
          <a:noAutofit/>
        </a:bodyPr>
        <a:lstStyle/>
        <a:p>
          <a:pPr lvl="0" algn="l" defTabSz="1244600">
            <a:lnSpc>
              <a:spcPct val="90000"/>
            </a:lnSpc>
            <a:spcBef>
              <a:spcPct val="0"/>
            </a:spcBef>
            <a:spcAft>
              <a:spcPct val="35000"/>
            </a:spcAft>
          </a:pPr>
          <a:r>
            <a:rPr lang="pl-PL" sz="2800" kern="1200" dirty="0" smtClean="0"/>
            <a:t>Zaniedbywanie dzieci</a:t>
          </a:r>
          <a:endParaRPr lang="pl-PL" sz="2800" kern="1200" dirty="0"/>
        </a:p>
      </dsp:txBody>
      <dsp:txXfrm>
        <a:off x="458261" y="3866508"/>
        <a:ext cx="5770074" cy="74586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5" name="Prostokąt zaokrąglony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Prostokąt zaokrąglony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ytuł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pl-PL" smtClean="0"/>
              <a:t>Kliknij, aby edytować styl</a:t>
            </a:r>
            <a:endParaRPr kumimoji="0" lang="en-US"/>
          </a:p>
        </p:txBody>
      </p:sp>
      <p:sp>
        <p:nvSpPr>
          <p:cNvPr id="20" name="Podtytuł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sp>
        <p:nvSpPr>
          <p:cNvPr id="19" name="Symbol zastępczy daty 18"/>
          <p:cNvSpPr>
            <a:spLocks noGrp="1"/>
          </p:cNvSpPr>
          <p:nvPr>
            <p:ph type="dt" sz="half" idx="10"/>
          </p:nvPr>
        </p:nvSpPr>
        <p:spPr/>
        <p:txBody>
          <a:bodyPr/>
          <a:lstStyle>
            <a:extLst/>
          </a:lstStyle>
          <a:p>
            <a:fld id="{D7CF467D-09D7-4166-8498-BC5331B72BCC}" type="datetimeFigureOut">
              <a:rPr lang="pl-PL" smtClean="0"/>
              <a:pPr/>
              <a:t>2013-09-05</a:t>
            </a:fld>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11" name="Symbol zastępczy numeru slajdu 10"/>
          <p:cNvSpPr>
            <a:spLocks noGrp="1"/>
          </p:cNvSpPr>
          <p:nvPr>
            <p:ph type="sldNum" sz="quarter" idx="12"/>
          </p:nvPr>
        </p:nvSpPr>
        <p:spPr/>
        <p:txBody>
          <a:bodyPr/>
          <a:lstStyle>
            <a:extLst/>
          </a:lstStyle>
          <a:p>
            <a:fld id="{DB486893-E92E-4022-AF9A-94CA7921E97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051560"/>
          </a:xfrm>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502920" y="530352"/>
            <a:ext cx="8183880" cy="4187952"/>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D7CF467D-09D7-4166-8498-BC5331B72BCC}" type="datetimeFigureOut">
              <a:rPr lang="pl-PL" smtClean="0"/>
              <a:pPr/>
              <a:t>2013-09-05</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DB486893-E92E-4022-AF9A-94CA7921E97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533404"/>
            <a:ext cx="1981200" cy="5257799"/>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533400" y="533402"/>
            <a:ext cx="5943600" cy="5257801"/>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D7CF467D-09D7-4166-8498-BC5331B72BCC}" type="datetimeFigureOut">
              <a:rPr lang="pl-PL" smtClean="0"/>
              <a:pPr/>
              <a:t>2013-09-05</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DB486893-E92E-4022-AF9A-94CA7921E97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051560"/>
          </a:xfrm>
        </p:spPr>
        <p:txBody>
          <a:bodyPr/>
          <a:lstStyle>
            <a:extLst/>
          </a:lstStyle>
          <a:p>
            <a:r>
              <a:rPr kumimoji="0" lang="pl-PL" smtClean="0"/>
              <a:t>Kliknij, aby edytować styl</a:t>
            </a:r>
            <a:endParaRPr kumimoji="0" lang="en-US"/>
          </a:p>
        </p:txBody>
      </p:sp>
      <p:sp>
        <p:nvSpPr>
          <p:cNvPr id="3" name="Symbol zastępczy zawartości 2"/>
          <p:cNvSpPr>
            <a:spLocks noGrp="1"/>
          </p:cNvSpPr>
          <p:nvPr>
            <p:ph idx="1"/>
          </p:nvPr>
        </p:nvSpPr>
        <p:spPr>
          <a:xfrm>
            <a:off x="502920" y="530352"/>
            <a:ext cx="8183880" cy="4187952"/>
          </a:xfrm>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D7CF467D-09D7-4166-8498-BC5331B72BCC}" type="datetimeFigureOut">
              <a:rPr lang="pl-PL" smtClean="0"/>
              <a:pPr/>
              <a:t>2013-09-05</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DB486893-E92E-4022-AF9A-94CA7921E97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14" name="Prostokąt zaokrąglony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Prostokąt zaokrąglony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ytuł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fld id="{D7CF467D-09D7-4166-8498-BC5331B72BCC}" type="datetimeFigureOut">
              <a:rPr lang="pl-PL" smtClean="0"/>
              <a:pPr/>
              <a:t>2013-09-05</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DB486893-E92E-4022-AF9A-94CA7921E97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zawartości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D7CF467D-09D7-4166-8498-BC5331B72BCC}" type="datetimeFigureOut">
              <a:rPr lang="pl-PL" smtClean="0"/>
              <a:pPr/>
              <a:t>2013-09-05</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DB486893-E92E-4022-AF9A-94CA7921E97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051560"/>
          </a:xfrm>
        </p:spPr>
        <p:txBody>
          <a:bodyPr anchor="b"/>
          <a:lstStyle>
            <a:lvl1pPr>
              <a:defRPr b="1"/>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fld id="{D7CF467D-09D7-4166-8498-BC5331B72BCC}" type="datetimeFigureOut">
              <a:rPr lang="pl-PL" smtClean="0"/>
              <a:pPr/>
              <a:t>2013-09-05</a:t>
            </a:fld>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9" name="Symbol zastępczy numeru slajdu 8"/>
          <p:cNvSpPr>
            <a:spLocks noGrp="1"/>
          </p:cNvSpPr>
          <p:nvPr>
            <p:ph type="sldNum" sz="quarter" idx="12"/>
          </p:nvPr>
        </p:nvSpPr>
        <p:spPr/>
        <p:txBody>
          <a:bodyPr/>
          <a:lstStyle>
            <a:extLst/>
          </a:lstStyle>
          <a:p>
            <a:fld id="{DB486893-E92E-4022-AF9A-94CA7921E97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extLst/>
          </a:lstStyle>
          <a:p>
            <a:fld id="{D7CF467D-09D7-4166-8498-BC5331B72BCC}" type="datetimeFigureOut">
              <a:rPr lang="pl-PL" smtClean="0"/>
              <a:pPr/>
              <a:t>2013-09-05</a:t>
            </a:fld>
            <a:endParaRPr lang="pl-PL"/>
          </a:p>
        </p:txBody>
      </p:sp>
      <p:sp>
        <p:nvSpPr>
          <p:cNvPr id="4" name="Symbol zastępczy stopki 3"/>
          <p:cNvSpPr>
            <a:spLocks noGrp="1"/>
          </p:cNvSpPr>
          <p:nvPr>
            <p:ph type="ftr" sz="quarter" idx="11"/>
          </p:nvPr>
        </p:nvSpPr>
        <p:spPr/>
        <p:txBody>
          <a:bodyPr/>
          <a:lstStyle>
            <a:extLst/>
          </a:lstStyle>
          <a:p>
            <a:endParaRPr lang="pl-PL"/>
          </a:p>
        </p:txBody>
      </p:sp>
      <p:sp>
        <p:nvSpPr>
          <p:cNvPr id="5" name="Symbol zastępczy numeru slajdu 4"/>
          <p:cNvSpPr>
            <a:spLocks noGrp="1"/>
          </p:cNvSpPr>
          <p:nvPr>
            <p:ph type="sldNum" sz="quarter" idx="12"/>
          </p:nvPr>
        </p:nvSpPr>
        <p:spPr/>
        <p:txBody>
          <a:bodyPr/>
          <a:lstStyle>
            <a:extLst/>
          </a:lstStyle>
          <a:p>
            <a:fld id="{DB486893-E92E-4022-AF9A-94CA7921E97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7" name="Prostokąt zaokrąglony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Symbol zastępczy daty 1"/>
          <p:cNvSpPr>
            <a:spLocks noGrp="1"/>
          </p:cNvSpPr>
          <p:nvPr>
            <p:ph type="dt" sz="half" idx="10"/>
          </p:nvPr>
        </p:nvSpPr>
        <p:spPr/>
        <p:txBody>
          <a:bodyPr/>
          <a:lstStyle>
            <a:extLst/>
          </a:lstStyle>
          <a:p>
            <a:fld id="{D7CF467D-09D7-4166-8498-BC5331B72BCC}" type="datetimeFigureOut">
              <a:rPr lang="pl-PL" smtClean="0"/>
              <a:pPr/>
              <a:t>2013-09-05</a:t>
            </a:fld>
            <a:endParaRPr lang="pl-PL"/>
          </a:p>
        </p:txBody>
      </p:sp>
      <p:sp>
        <p:nvSpPr>
          <p:cNvPr id="3" name="Symbol zastępczy stopki 2"/>
          <p:cNvSpPr>
            <a:spLocks noGrp="1"/>
          </p:cNvSpPr>
          <p:nvPr>
            <p:ph type="ftr" sz="quarter" idx="11"/>
          </p:nvPr>
        </p:nvSpPr>
        <p:spPr/>
        <p:txBody>
          <a:bodyPr/>
          <a:lstStyle>
            <a:extLst/>
          </a:lstStyle>
          <a:p>
            <a:endParaRPr lang="pl-PL"/>
          </a:p>
        </p:txBody>
      </p:sp>
      <p:sp>
        <p:nvSpPr>
          <p:cNvPr id="4" name="Symbol zastępczy numeru slajdu 3"/>
          <p:cNvSpPr>
            <a:spLocks noGrp="1"/>
          </p:cNvSpPr>
          <p:nvPr>
            <p:ph type="sldNum" sz="quarter" idx="12"/>
          </p:nvPr>
        </p:nvSpPr>
        <p:spPr/>
        <p:txBody>
          <a:bodyPr/>
          <a:lstStyle>
            <a:extLst/>
          </a:lstStyle>
          <a:p>
            <a:fld id="{DB486893-E92E-4022-AF9A-94CA7921E97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D7CF467D-09D7-4166-8498-BC5331B72BCC}" type="datetimeFigureOut">
              <a:rPr lang="pl-PL" smtClean="0"/>
              <a:pPr/>
              <a:t>2013-09-05</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DB486893-E92E-4022-AF9A-94CA7921E97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5" name="Prostokąt zaokrąglony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Prostokąt z zaokrąglonym rogiem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ytuł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pl-PL" smtClean="0"/>
              <a:t>Kliknij, aby edytować styl</a:t>
            </a:r>
            <a:endParaRPr kumimoji="0" lang="en-US"/>
          </a:p>
        </p:txBody>
      </p:sp>
      <p:sp>
        <p:nvSpPr>
          <p:cNvPr id="4" name="Symbol zastępczy tekstu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D7CF467D-09D7-4166-8498-BC5331B72BCC}" type="datetimeFigureOut">
              <a:rPr lang="pl-PL" smtClean="0"/>
              <a:pPr/>
              <a:t>2013-09-05</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DB486893-E92E-4022-AF9A-94CA7921E976}" type="slidenum">
              <a:rPr lang="pl-PL" smtClean="0"/>
              <a:pPr/>
              <a:t>‹#›</a:t>
            </a:fld>
            <a:endParaRPr lang="pl-PL"/>
          </a:p>
        </p:txBody>
      </p:sp>
      <p:sp>
        <p:nvSpPr>
          <p:cNvPr id="3" name="Symbol zastępczy obrazu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pl-PL" smtClean="0"/>
              <a:t>Kliknij ikonę, aby dodać obraz</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Prostokąt zaokrąglony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Prostokąt zaokrąglony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Symbol zastępczy tytułu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pl-PL" smtClean="0"/>
              <a:t>Kliknij, aby edytować styl</a:t>
            </a:r>
            <a:endParaRPr kumimoji="0" lang="en-US"/>
          </a:p>
        </p:txBody>
      </p:sp>
      <p:sp>
        <p:nvSpPr>
          <p:cNvPr id="4" name="Symbol zastępczy tekstu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25" name="Symbol zastępczy daty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D7CF467D-09D7-4166-8498-BC5331B72BCC}" type="datetimeFigureOut">
              <a:rPr lang="pl-PL" smtClean="0"/>
              <a:pPr/>
              <a:t>2013-09-05</a:t>
            </a:fld>
            <a:endParaRPr lang="pl-PL"/>
          </a:p>
        </p:txBody>
      </p:sp>
      <p:sp>
        <p:nvSpPr>
          <p:cNvPr id="18" name="Symbol zastępczy stopki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pl-PL"/>
          </a:p>
        </p:txBody>
      </p:sp>
      <p:sp>
        <p:nvSpPr>
          <p:cNvPr id="5" name="Symbol zastępczy numeru slajdu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DB486893-E92E-4022-AF9A-94CA7921E97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wmf"/><Relationship Id="rId2" Type="http://schemas.openxmlformats.org/officeDocument/2006/relationships/video" Target="file:///C:\Documents%20and%20Settings\JA\Moje%20dokumenty\Pobieranie\REAGUJ_spot_TV_K_Preis.mpg" TargetMode="Externa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file:///C:\Documents%20and%20Settings\JA\Moje%20dokumenty\Pobieranie\REAGUJ_spot_TV_J_Gierszal.m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hyperlink" Target="http://www.jakreagowac.p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sp20bial.republika.pl/dzieckokrzywdzone.htm" TargetMode="External"/><Relationship Id="rId2" Type="http://schemas.openxmlformats.org/officeDocument/2006/relationships/hyperlink" Target="http://www.psychologia.edu.pl/dziupla-jurka/teksty/1375-krzywdzenie-dzieci-w-rodzinie.html" TargetMode="External"/><Relationship Id="rId1" Type="http://schemas.openxmlformats.org/officeDocument/2006/relationships/slideLayout" Target="../slideLayouts/slideLayout2.xml"/><Relationship Id="rId5" Type="http://schemas.openxmlformats.org/officeDocument/2006/relationships/hyperlink" Target="http://jakreagowac.pl/o_kampanii.html" TargetMode="External"/><Relationship Id="rId4" Type="http://schemas.openxmlformats.org/officeDocument/2006/relationships/hyperlink" Target="http://www.brpd.gov.pl/"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200" dirty="0" smtClean="0"/>
              <a:t>Kampania Rzecznika Praw Dziecka</a:t>
            </a:r>
            <a:br>
              <a:rPr lang="pl-PL" sz="3200" dirty="0" smtClean="0"/>
            </a:br>
            <a:r>
              <a:rPr lang="pl-PL" sz="3200" dirty="0" smtClean="0"/>
              <a:t>pod hasłem </a:t>
            </a:r>
            <a:br>
              <a:rPr lang="pl-PL" sz="3200" dirty="0" smtClean="0"/>
            </a:br>
            <a:r>
              <a:rPr lang="pl-PL" sz="3200" dirty="0" smtClean="0"/>
              <a:t/>
            </a:r>
            <a:br>
              <a:rPr lang="pl-PL" sz="3200" dirty="0" smtClean="0"/>
            </a:br>
            <a:r>
              <a:rPr lang="pl-PL" sz="3200" dirty="0" smtClean="0"/>
              <a:t/>
            </a:r>
            <a:br>
              <a:rPr lang="pl-PL" sz="3200" dirty="0" smtClean="0"/>
            </a:br>
            <a:r>
              <a:rPr lang="pl-PL" sz="3200" dirty="0" smtClean="0"/>
              <a:t/>
            </a:r>
            <a:br>
              <a:rPr lang="pl-PL" sz="3200" dirty="0" smtClean="0"/>
            </a:br>
            <a:r>
              <a:rPr lang="pl-PL" sz="3200" dirty="0" smtClean="0"/>
              <a:t/>
            </a:r>
            <a:br>
              <a:rPr lang="pl-PL" sz="3200" dirty="0" smtClean="0"/>
            </a:br>
            <a:r>
              <a:rPr lang="pl-PL" sz="3200" dirty="0" smtClean="0"/>
              <a:t/>
            </a:r>
            <a:br>
              <a:rPr lang="pl-PL" sz="3200" dirty="0" smtClean="0"/>
            </a:br>
            <a:r>
              <a:rPr lang="pl-PL" sz="3200" dirty="0" smtClean="0"/>
              <a:t/>
            </a:r>
            <a:br>
              <a:rPr lang="pl-PL" sz="3200" dirty="0" smtClean="0"/>
            </a:br>
            <a:r>
              <a:rPr lang="pl-PL" sz="3200" dirty="0" smtClean="0"/>
              <a:t/>
            </a:r>
            <a:br>
              <a:rPr lang="pl-PL" sz="3200" dirty="0" smtClean="0"/>
            </a:br>
            <a:r>
              <a:rPr lang="pl-PL" sz="3200" dirty="0" smtClean="0"/>
              <a:t/>
            </a:r>
            <a:br>
              <a:rPr lang="pl-PL" sz="3200" dirty="0" smtClean="0"/>
            </a:br>
            <a:r>
              <a:rPr lang="pl-PL" sz="3200" dirty="0" smtClean="0"/>
              <a:t>Reaguj. Masz prawo.</a:t>
            </a:r>
            <a:endParaRPr lang="pl-PL" sz="3200" dirty="0"/>
          </a:p>
        </p:txBody>
      </p:sp>
      <p:pic>
        <p:nvPicPr>
          <p:cNvPr id="6" name="Symbol zastępczy zawartości 3"/>
          <p:cNvPicPr>
            <a:picLocks noGrp="1"/>
          </p:cNvPicPr>
          <p:nvPr>
            <p:ph idx="1"/>
          </p:nvPr>
        </p:nvPicPr>
        <p:blipFill>
          <a:blip r:embed="rId2"/>
          <a:srcRect l="9375" t="14583" r="69299" b="71016"/>
          <a:stretch>
            <a:fillRect/>
          </a:stretch>
        </p:blipFill>
        <p:spPr bwMode="auto">
          <a:xfrm>
            <a:off x="3214678" y="2786058"/>
            <a:ext cx="2600066" cy="10973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Przemoc seksualna</a:t>
            </a:r>
            <a:endParaRPr lang="pl-PL" dirty="0"/>
          </a:p>
        </p:txBody>
      </p:sp>
      <p:sp>
        <p:nvSpPr>
          <p:cNvPr id="3" name="Symbol zastępczy zawartości 2"/>
          <p:cNvSpPr>
            <a:spLocks noGrp="1"/>
          </p:cNvSpPr>
          <p:nvPr>
            <p:ph idx="1"/>
          </p:nvPr>
        </p:nvSpPr>
        <p:spPr/>
        <p:txBody>
          <a:bodyPr>
            <a:normAutofit/>
          </a:bodyPr>
          <a:lstStyle/>
          <a:p>
            <a:r>
              <a:rPr lang="pl-PL" b="1" dirty="0" smtClean="0"/>
              <a:t>Przemoc seksualna</a:t>
            </a:r>
            <a:r>
              <a:rPr lang="pl-PL" dirty="0" smtClean="0"/>
              <a:t> – możemy podzielić na </a:t>
            </a:r>
            <a:r>
              <a:rPr lang="pl-PL" i="1" dirty="0" smtClean="0">
                <a:solidFill>
                  <a:srgbClr val="FF0000"/>
                </a:solidFill>
              </a:rPr>
              <a:t>bezpośrednie napastowanie</a:t>
            </a:r>
            <a:r>
              <a:rPr lang="pl-PL" dirty="0" smtClean="0"/>
              <a:t>, dotykanie angażowanie w sytuacje seksualne oraz na </a:t>
            </a:r>
            <a:r>
              <a:rPr lang="pl-PL" i="1" dirty="0" smtClean="0">
                <a:solidFill>
                  <a:srgbClr val="FF0000"/>
                </a:solidFill>
              </a:rPr>
              <a:t>deprawację</a:t>
            </a:r>
            <a:r>
              <a:rPr lang="pl-PL" dirty="0" smtClean="0"/>
              <a:t>, to znaczy pokazywanie, udostępnianie, nie chronienie dzieci przed pornografią, przed oglądaniem aktów seksualnych, co dla małego dziecka może być uszkadzające.</a:t>
            </a:r>
            <a:endParaRPr lang="pl-PL"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t>Proszę wymienić objawy tej formy krzywdzenia dzieci – odpowiedzi przyklejamy na planszy. </a:t>
            </a:r>
            <a:br>
              <a:rPr lang="pl-PL" dirty="0" smtClean="0"/>
            </a:br>
            <a:r>
              <a:rPr lang="pl-PL" dirty="0" smtClean="0"/>
              <a:t>Każda z grup prezentuje swoje pomysły.</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endParaRPr lang="pl-PL" dirty="0"/>
          </a:p>
        </p:txBody>
      </p:sp>
      <p:pic>
        <p:nvPicPr>
          <p:cNvPr id="2050" name="Picture 2" descr="C:\Documents and Settings\JA\Ustawienia lokalne\Temporary Internet Files\Content.IE5\HZ2EGLFC\MC900433838[1].png"/>
          <p:cNvPicPr>
            <a:picLocks noChangeAspect="1" noChangeArrowheads="1"/>
          </p:cNvPicPr>
          <p:nvPr/>
        </p:nvPicPr>
        <p:blipFill>
          <a:blip r:embed="rId2"/>
          <a:srcRect/>
          <a:stretch>
            <a:fillRect/>
          </a:stretch>
        </p:blipFill>
        <p:spPr bwMode="auto">
          <a:xfrm>
            <a:off x="6500826" y="4357694"/>
            <a:ext cx="2114324" cy="2114324"/>
          </a:xfrm>
          <a:prstGeom prst="rect">
            <a:avLst/>
          </a:prstGeom>
          <a:noFill/>
        </p:spPr>
      </p:pic>
      <p:pic>
        <p:nvPicPr>
          <p:cNvPr id="5" name="Picture 2" descr="C:\Documents and Settings\JA\Ustawienia lokalne\Temporary Internet Files\Content.IE5\HZ2EGLFC\MC900433838[1].png"/>
          <p:cNvPicPr>
            <a:picLocks noGrp="1" noChangeAspect="1" noChangeArrowheads="1"/>
          </p:cNvPicPr>
          <p:nvPr>
            <p:ph idx="1"/>
          </p:nvPr>
        </p:nvPicPr>
        <p:blipFill>
          <a:blip r:embed="rId2"/>
          <a:srcRect/>
          <a:stretch>
            <a:fillRect/>
          </a:stretch>
        </p:blipFill>
        <p:spPr bwMode="auto">
          <a:xfrm>
            <a:off x="5643570" y="2428868"/>
            <a:ext cx="1828572" cy="1828572"/>
          </a:xfrm>
          <a:prstGeom prst="rect">
            <a:avLst/>
          </a:prstGeom>
          <a:noFill/>
        </p:spPr>
      </p:pic>
      <p:pic>
        <p:nvPicPr>
          <p:cNvPr id="6" name="Picture 2" descr="C:\Documents and Settings\JA\Ustawienia lokalne\Temporary Internet Files\Content.IE5\HZ2EGLFC\MC900433838[1].png"/>
          <p:cNvPicPr>
            <a:picLocks noChangeAspect="1" noChangeArrowheads="1"/>
          </p:cNvPicPr>
          <p:nvPr/>
        </p:nvPicPr>
        <p:blipFill>
          <a:blip r:embed="rId2"/>
          <a:srcRect/>
          <a:stretch>
            <a:fillRect/>
          </a:stretch>
        </p:blipFill>
        <p:spPr bwMode="auto">
          <a:xfrm>
            <a:off x="3571868" y="3786190"/>
            <a:ext cx="2071670" cy="2071670"/>
          </a:xfrm>
          <a:prstGeom prst="rect">
            <a:avLst/>
          </a:prstGeom>
          <a:noFill/>
        </p:spPr>
      </p:pic>
      <p:pic>
        <p:nvPicPr>
          <p:cNvPr id="7" name="Picture 2" descr="C:\Documents and Settings\JA\Ustawienia lokalne\Temporary Internet Files\Content.IE5\HZ2EGLFC\MC900433838[1].png"/>
          <p:cNvPicPr>
            <a:picLocks noChangeAspect="1" noChangeArrowheads="1"/>
          </p:cNvPicPr>
          <p:nvPr/>
        </p:nvPicPr>
        <p:blipFill>
          <a:blip r:embed="rId2"/>
          <a:srcRect/>
          <a:stretch>
            <a:fillRect/>
          </a:stretch>
        </p:blipFill>
        <p:spPr bwMode="auto">
          <a:xfrm>
            <a:off x="714348" y="2786058"/>
            <a:ext cx="2214546" cy="221454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Objawy </a:t>
            </a:r>
            <a:endParaRPr lang="pl-PL" dirty="0"/>
          </a:p>
        </p:txBody>
      </p:sp>
      <p:graphicFrame>
        <p:nvGraphicFramePr>
          <p:cNvPr id="7" name="Symbol zastępczy zawartości 6"/>
          <p:cNvGraphicFramePr>
            <a:graphicFrameLocks noGrp="1"/>
          </p:cNvGraphicFramePr>
          <p:nvPr>
            <p:ph idx="1"/>
          </p:nvPr>
        </p:nvGraphicFramePr>
        <p:xfrm>
          <a:off x="503238" y="530225"/>
          <a:ext cx="8183562" cy="4185008"/>
        </p:xfrm>
        <a:graphic>
          <a:graphicData uri="http://schemas.openxmlformats.org/drawingml/2006/table">
            <a:tbl>
              <a:tblPr firstRow="1" bandRow="1">
                <a:tableStyleId>{5C22544A-7EE6-4342-B048-85BDC9FD1C3A}</a:tableStyleId>
              </a:tblPr>
              <a:tblGrid>
                <a:gridCol w="2640002"/>
                <a:gridCol w="2500330"/>
                <a:gridCol w="3043230"/>
              </a:tblGrid>
              <a:tr h="1258928">
                <a:tc>
                  <a:txBody>
                    <a:bodyPr/>
                    <a:lstStyle/>
                    <a:p>
                      <a:pPr algn="ctr"/>
                      <a:r>
                        <a:rPr kumimoji="0" lang="pl-PL" b="0" kern="1200" dirty="0" smtClean="0">
                          <a:solidFill>
                            <a:schemeClr val="bg1"/>
                          </a:solidFill>
                          <a:latin typeface="+mn-lt"/>
                          <a:ea typeface="+mn-ea"/>
                          <a:cs typeface="+mn-cs"/>
                        </a:rPr>
                        <a:t>regres w rozwoju, np. powrót do ssania palca lub smoczka</a:t>
                      </a:r>
                      <a:endParaRPr lang="pl-PL" b="0" dirty="0">
                        <a:solidFill>
                          <a:schemeClr val="bg1"/>
                        </a:solidFill>
                      </a:endParaRPr>
                    </a:p>
                  </a:txBody>
                  <a:tcPr/>
                </a:tc>
                <a:tc>
                  <a:txBody>
                    <a:bodyPr/>
                    <a:lstStyle/>
                    <a:p>
                      <a:pPr algn="ctr"/>
                      <a:endParaRPr lang="pl-PL" b="0" dirty="0"/>
                    </a:p>
                  </a:txBody>
                  <a:tcPr/>
                </a:tc>
                <a:tc>
                  <a:txBody>
                    <a:bodyPr/>
                    <a:lstStyle/>
                    <a:p>
                      <a:pPr algn="ctr"/>
                      <a:r>
                        <a:rPr kumimoji="0" lang="pl-PL" b="0" kern="1200" dirty="0" smtClean="0">
                          <a:solidFill>
                            <a:schemeClr val="bg1"/>
                          </a:solidFill>
                          <a:latin typeface="+mn-lt"/>
                          <a:ea typeface="+mn-ea"/>
                          <a:cs typeface="+mn-cs"/>
                        </a:rPr>
                        <a:t>unika sytuacji, w której trzeba się rozebrać, np. na lekcji gimnastyki lub na basenie</a:t>
                      </a:r>
                      <a:endParaRPr lang="pl-PL" b="0" dirty="0">
                        <a:solidFill>
                          <a:schemeClr val="bg1"/>
                        </a:solidFill>
                      </a:endParaRPr>
                    </a:p>
                  </a:txBody>
                  <a:tcPr/>
                </a:tc>
              </a:tr>
              <a:tr h="968406">
                <a:tc>
                  <a:txBody>
                    <a:bodyPr/>
                    <a:lstStyle/>
                    <a:p>
                      <a:pPr algn="ctr"/>
                      <a:r>
                        <a:rPr kumimoji="0" lang="pl-PL" kern="1200" dirty="0" smtClean="0">
                          <a:solidFill>
                            <a:schemeClr val="dk1"/>
                          </a:solidFill>
                          <a:latin typeface="+mn-lt"/>
                          <a:ea typeface="+mn-ea"/>
                          <a:cs typeface="+mn-cs"/>
                        </a:rPr>
                        <a:t>zachowania lękowe, np. dziecko boi się zostać samo, boi się położyć do łóżka</a:t>
                      </a:r>
                      <a:endParaRPr lang="pl-PL" b="0" dirty="0"/>
                    </a:p>
                  </a:txBody>
                  <a:tcPr/>
                </a:tc>
                <a:tc>
                  <a:txBody>
                    <a:bodyPr/>
                    <a:lstStyle/>
                    <a:p>
                      <a:pPr algn="ctr"/>
                      <a:endParaRPr lang="pl-PL"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kern="1200" dirty="0" smtClean="0">
                          <a:solidFill>
                            <a:schemeClr val="dk1"/>
                          </a:solidFill>
                          <a:latin typeface="+mn-lt"/>
                          <a:ea typeface="+mn-ea"/>
                          <a:cs typeface="+mn-cs"/>
                        </a:rPr>
                        <a:t>boi się ciemności, </a:t>
                      </a:r>
                      <a:endParaRPr lang="pl-PL" b="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kumimoji="0" lang="pl-PL" kern="1200" dirty="0" smtClean="0">
                          <a:solidFill>
                            <a:schemeClr val="dk1"/>
                          </a:solidFill>
                          <a:latin typeface="+mn-lt"/>
                          <a:ea typeface="+mn-ea"/>
                          <a:cs typeface="+mn-cs"/>
                        </a:rPr>
                        <a:t>unika dotykania</a:t>
                      </a:r>
                      <a:endParaRPr lang="pl-PL" b="0" dirty="0" smtClean="0"/>
                    </a:p>
                    <a:p>
                      <a:pPr algn="ctr"/>
                      <a:endParaRPr lang="pl-PL" b="0" dirty="0">
                        <a:solidFill>
                          <a:schemeClr val="tx1">
                            <a:lumMod val="50000"/>
                          </a:schemeClr>
                        </a:solidFill>
                      </a:endParaRPr>
                    </a:p>
                  </a:txBody>
                  <a:tcPr/>
                </a:tc>
              </a:tr>
              <a:tr h="7087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kern="1200" dirty="0" smtClean="0">
                          <a:solidFill>
                            <a:schemeClr val="dk1"/>
                          </a:solidFill>
                          <a:latin typeface="+mn-lt"/>
                          <a:ea typeface="+mn-ea"/>
                          <a:cs typeface="+mn-cs"/>
                        </a:rPr>
                        <a:t>przejawiać nieadekwatne do swojego wieku zainteresowanie seksem, pobudzenie</a:t>
                      </a:r>
                      <a:endParaRPr lang="pl-PL" b="0" dirty="0" smtClean="0">
                        <a:solidFill>
                          <a:schemeClr val="tx1">
                            <a:lumMod val="50000"/>
                          </a:schemeClr>
                        </a:solidFill>
                      </a:endParaRPr>
                    </a:p>
                    <a:p>
                      <a:pPr algn="ctr"/>
                      <a:endParaRPr lang="pl-PL" b="0" dirty="0"/>
                    </a:p>
                  </a:txBody>
                  <a:tcPr/>
                </a:tc>
                <a:tc>
                  <a:txBody>
                    <a:bodyPr/>
                    <a:lstStyle/>
                    <a:p>
                      <a:pPr algn="ctr"/>
                      <a:endParaRPr lang="pl-PL" b="0" dirty="0"/>
                    </a:p>
                  </a:txBody>
                  <a:tcPr/>
                </a:tc>
                <a:tc>
                  <a:txBody>
                    <a:bodyPr/>
                    <a:lstStyle/>
                    <a:p>
                      <a:pPr algn="ctr"/>
                      <a:r>
                        <a:rPr kumimoji="0" lang="pl-PL" kern="1200" dirty="0" smtClean="0">
                          <a:solidFill>
                            <a:schemeClr val="dk1"/>
                          </a:solidFill>
                          <a:latin typeface="+mn-lt"/>
                          <a:ea typeface="+mn-ea"/>
                          <a:cs typeface="+mn-cs"/>
                        </a:rPr>
                        <a:t>może odtwarzać swoje doświadczenia w kontakcie z innymi, np. podczas zabawy może dotykać genitaliów innych dzieci</a:t>
                      </a:r>
                      <a:endParaRPr lang="pl-PL" b="0" dirty="0">
                        <a:solidFill>
                          <a:schemeClr val="tx1">
                            <a:lumMod val="50000"/>
                          </a:schemeClr>
                        </a:solidFill>
                      </a:endParaRPr>
                    </a:p>
                  </a:txBody>
                  <a:tcPr/>
                </a:tc>
              </a:tr>
            </a:tbl>
          </a:graphicData>
        </a:graphic>
      </p:graphicFrame>
      <p:pic>
        <p:nvPicPr>
          <p:cNvPr id="6" name="Picture 2" descr="C:\Documents and Settings\JA\Ustawienia lokalne\Temporary Internet Files\Content.IE5\C2D793L6\MP900409656[1].jpg"/>
          <p:cNvPicPr>
            <a:picLocks noChangeAspect="1" noChangeArrowheads="1"/>
          </p:cNvPicPr>
          <p:nvPr/>
        </p:nvPicPr>
        <p:blipFill>
          <a:blip r:embed="rId2" cstate="print"/>
          <a:srcRect/>
          <a:stretch>
            <a:fillRect/>
          </a:stretch>
        </p:blipFill>
        <p:spPr bwMode="auto">
          <a:xfrm>
            <a:off x="3143240" y="571480"/>
            <a:ext cx="2597006" cy="3893609"/>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Zaniedbywanie dzieci</a:t>
            </a:r>
            <a:endParaRPr lang="pl-PL" dirty="0"/>
          </a:p>
        </p:txBody>
      </p:sp>
      <p:sp>
        <p:nvSpPr>
          <p:cNvPr id="3" name="Symbol zastępczy zawartości 2"/>
          <p:cNvSpPr>
            <a:spLocks noGrp="1"/>
          </p:cNvSpPr>
          <p:nvPr>
            <p:ph idx="1"/>
          </p:nvPr>
        </p:nvSpPr>
        <p:spPr/>
        <p:txBody>
          <a:bodyPr/>
          <a:lstStyle/>
          <a:p>
            <a:endParaRPr lang="pl-PL" dirty="0"/>
          </a:p>
        </p:txBody>
      </p:sp>
      <p:sp>
        <p:nvSpPr>
          <p:cNvPr id="4" name="Prostokąt 3"/>
          <p:cNvSpPr/>
          <p:nvPr/>
        </p:nvSpPr>
        <p:spPr>
          <a:xfrm>
            <a:off x="642910" y="428605"/>
            <a:ext cx="7358114" cy="5016758"/>
          </a:xfrm>
          <a:prstGeom prst="rect">
            <a:avLst/>
          </a:prstGeom>
        </p:spPr>
        <p:txBody>
          <a:bodyPr wrap="square">
            <a:spAutoFit/>
          </a:bodyPr>
          <a:lstStyle/>
          <a:p>
            <a:pPr algn="ctr"/>
            <a:r>
              <a:rPr lang="pl-PL" sz="3200" b="1" dirty="0" smtClean="0"/>
              <a:t>.</a:t>
            </a:r>
            <a:r>
              <a:rPr lang="pl-PL" sz="3200" dirty="0" smtClean="0"/>
              <a:t> Najbardziej widoczne jest to </a:t>
            </a:r>
            <a:r>
              <a:rPr lang="pl-PL" sz="3200" i="1" dirty="0" smtClean="0">
                <a:solidFill>
                  <a:srgbClr val="FF0000"/>
                </a:solidFill>
              </a:rPr>
              <a:t>zaniedbywanie materialne</a:t>
            </a:r>
            <a:r>
              <a:rPr lang="pl-PL" sz="3200" dirty="0" smtClean="0">
                <a:solidFill>
                  <a:srgbClr val="FF0000"/>
                </a:solidFill>
              </a:rPr>
              <a:t> </a:t>
            </a:r>
          </a:p>
          <a:p>
            <a:pPr algn="ctr"/>
            <a:r>
              <a:rPr lang="pl-PL" sz="3200" dirty="0" smtClean="0"/>
              <a:t>często zdeterminowane czynnikami, które wykraczają poza wewnętrzne stosunki w rodzinie. </a:t>
            </a:r>
          </a:p>
          <a:p>
            <a:pPr algn="ctr"/>
            <a:r>
              <a:rPr lang="pl-PL" sz="3200" dirty="0" smtClean="0"/>
              <a:t>Można powiedzieć, że </a:t>
            </a:r>
            <a:r>
              <a:rPr lang="pl-PL" sz="3200" dirty="0" smtClean="0">
                <a:solidFill>
                  <a:srgbClr val="FF0000"/>
                </a:solidFill>
              </a:rPr>
              <a:t>nędza</a:t>
            </a:r>
            <a:r>
              <a:rPr lang="pl-PL" sz="3200" dirty="0" smtClean="0"/>
              <a:t> jest aktem </a:t>
            </a:r>
          </a:p>
          <a:p>
            <a:pPr algn="ctr"/>
            <a:r>
              <a:rPr lang="pl-PL" sz="3200" dirty="0" smtClean="0"/>
              <a:t>przemocy, </a:t>
            </a:r>
          </a:p>
          <a:p>
            <a:pPr algn="ctr"/>
            <a:r>
              <a:rPr lang="pl-PL" sz="3200" dirty="0" smtClean="0"/>
              <a:t>w szczególności </a:t>
            </a:r>
          </a:p>
          <a:p>
            <a:pPr algn="ctr"/>
            <a:r>
              <a:rPr lang="pl-PL" sz="3200" dirty="0" smtClean="0"/>
              <a:t>wobec dzieci.</a:t>
            </a:r>
            <a:endParaRPr lang="pl-PL" sz="3200" dirty="0"/>
          </a:p>
        </p:txBody>
      </p:sp>
      <p:pic>
        <p:nvPicPr>
          <p:cNvPr id="7170" name="Picture 2" descr="C:\Documents and Settings\JA\Ustawienia lokalne\Temporary Internet Files\Content.IE5\043GNOG6\MP900427635[1].jpg"/>
          <p:cNvPicPr>
            <a:picLocks noChangeAspect="1" noChangeArrowheads="1"/>
          </p:cNvPicPr>
          <p:nvPr/>
        </p:nvPicPr>
        <p:blipFill>
          <a:blip r:embed="rId2" cstate="print"/>
          <a:srcRect/>
          <a:stretch>
            <a:fillRect/>
          </a:stretch>
        </p:blipFill>
        <p:spPr bwMode="auto">
          <a:xfrm>
            <a:off x="6195044" y="3571876"/>
            <a:ext cx="2948956" cy="292893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Zaniedbywanie dziecka</a:t>
            </a:r>
            <a:endParaRPr lang="pl-PL" dirty="0"/>
          </a:p>
        </p:txBody>
      </p:sp>
      <p:sp>
        <p:nvSpPr>
          <p:cNvPr id="3" name="Symbol zastępczy zawartości 2"/>
          <p:cNvSpPr>
            <a:spLocks noGrp="1"/>
          </p:cNvSpPr>
          <p:nvPr>
            <p:ph idx="1"/>
          </p:nvPr>
        </p:nvSpPr>
        <p:spPr>
          <a:xfrm>
            <a:off x="502920" y="530352"/>
            <a:ext cx="8183880" cy="4898912"/>
          </a:xfrm>
        </p:spPr>
        <p:txBody>
          <a:bodyPr>
            <a:normAutofit/>
          </a:bodyPr>
          <a:lstStyle/>
          <a:p>
            <a:r>
              <a:rPr lang="pl-PL" dirty="0" smtClean="0">
                <a:solidFill>
                  <a:srgbClr val="FF0000"/>
                </a:solidFill>
              </a:rPr>
              <a:t>Z</a:t>
            </a:r>
            <a:r>
              <a:rPr lang="pl-PL" i="1" dirty="0" smtClean="0">
                <a:solidFill>
                  <a:srgbClr val="FF0000"/>
                </a:solidFill>
              </a:rPr>
              <a:t>aniedbywanie psychiczne</a:t>
            </a:r>
            <a:r>
              <a:rPr lang="pl-PL" dirty="0" smtClean="0"/>
              <a:t>, często jest najtrudniejsze do rozpoznania a wielu rodziców </a:t>
            </a:r>
            <a:r>
              <a:rPr lang="pl-PL" dirty="0" smtClean="0">
                <a:solidFill>
                  <a:srgbClr val="FF0000"/>
                </a:solidFill>
              </a:rPr>
              <a:t>nie orientuje się w potrzebach psychicznych dziecka</a:t>
            </a:r>
            <a:r>
              <a:rPr lang="pl-PL" dirty="0" smtClean="0"/>
              <a:t>. Nie wystarczy dziecka nie bić, nie poniżać. Dziecko potrzebuje ciepła bezpieczeństwa, zainteresowania. Współcześnie za formę przemocy uważa się sytuację, gdy dziecko nie dostaje pokarmu psychicznego, który jest potrzebny do prawidłowego rozwoju.</a:t>
            </a:r>
            <a:endParaRPr lang="pl-PL"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4983480"/>
            <a:ext cx="8329642" cy="1051560"/>
          </a:xfrm>
        </p:spPr>
        <p:txBody>
          <a:bodyPr>
            <a:normAutofit fontScale="90000"/>
          </a:bodyPr>
          <a:lstStyle/>
          <a:p>
            <a:pPr algn="ctr"/>
            <a:r>
              <a:rPr lang="pl-PL" dirty="0" smtClean="0"/>
              <a:t>Proszę wymienić objawy zaniedbywania dzieci – odpowiedzi przyklejamy na planszy. </a:t>
            </a:r>
            <a:br>
              <a:rPr lang="pl-PL" dirty="0" smtClean="0"/>
            </a:br>
            <a:r>
              <a:rPr lang="pl-PL" dirty="0" smtClean="0"/>
              <a:t>Każda z grup prezentuje swoje pomysły.</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endParaRPr lang="pl-PL" dirty="0"/>
          </a:p>
        </p:txBody>
      </p:sp>
      <p:pic>
        <p:nvPicPr>
          <p:cNvPr id="2050" name="Picture 2" descr="C:\Documents and Settings\JA\Ustawienia lokalne\Temporary Internet Files\Content.IE5\HZ2EGLFC\MC900433838[1].png"/>
          <p:cNvPicPr>
            <a:picLocks noChangeAspect="1" noChangeArrowheads="1"/>
          </p:cNvPicPr>
          <p:nvPr/>
        </p:nvPicPr>
        <p:blipFill>
          <a:blip r:embed="rId2"/>
          <a:srcRect/>
          <a:stretch>
            <a:fillRect/>
          </a:stretch>
        </p:blipFill>
        <p:spPr bwMode="auto">
          <a:xfrm>
            <a:off x="6500826" y="4357694"/>
            <a:ext cx="2114324" cy="2114324"/>
          </a:xfrm>
          <a:prstGeom prst="rect">
            <a:avLst/>
          </a:prstGeom>
          <a:noFill/>
        </p:spPr>
      </p:pic>
      <p:pic>
        <p:nvPicPr>
          <p:cNvPr id="5" name="Picture 2" descr="C:\Documents and Settings\JA\Ustawienia lokalne\Temporary Internet Files\Content.IE5\HZ2EGLFC\MC900433838[1].png"/>
          <p:cNvPicPr>
            <a:picLocks noGrp="1" noChangeAspect="1" noChangeArrowheads="1"/>
          </p:cNvPicPr>
          <p:nvPr>
            <p:ph idx="1"/>
          </p:nvPr>
        </p:nvPicPr>
        <p:blipFill>
          <a:blip r:embed="rId2"/>
          <a:srcRect/>
          <a:stretch>
            <a:fillRect/>
          </a:stretch>
        </p:blipFill>
        <p:spPr bwMode="auto">
          <a:xfrm>
            <a:off x="5643570" y="2428868"/>
            <a:ext cx="1828572" cy="1828572"/>
          </a:xfrm>
          <a:prstGeom prst="rect">
            <a:avLst/>
          </a:prstGeom>
          <a:noFill/>
        </p:spPr>
      </p:pic>
      <p:pic>
        <p:nvPicPr>
          <p:cNvPr id="6" name="Picture 2" descr="C:\Documents and Settings\JA\Ustawienia lokalne\Temporary Internet Files\Content.IE5\HZ2EGLFC\MC900433838[1].png"/>
          <p:cNvPicPr>
            <a:picLocks noChangeAspect="1" noChangeArrowheads="1"/>
          </p:cNvPicPr>
          <p:nvPr/>
        </p:nvPicPr>
        <p:blipFill>
          <a:blip r:embed="rId2"/>
          <a:srcRect/>
          <a:stretch>
            <a:fillRect/>
          </a:stretch>
        </p:blipFill>
        <p:spPr bwMode="auto">
          <a:xfrm>
            <a:off x="3571868" y="3786190"/>
            <a:ext cx="2071670" cy="2071670"/>
          </a:xfrm>
          <a:prstGeom prst="rect">
            <a:avLst/>
          </a:prstGeom>
          <a:noFill/>
        </p:spPr>
      </p:pic>
      <p:pic>
        <p:nvPicPr>
          <p:cNvPr id="7" name="Picture 2" descr="C:\Documents and Settings\JA\Ustawienia lokalne\Temporary Internet Files\Content.IE5\HZ2EGLFC\MC900433838[1].png"/>
          <p:cNvPicPr>
            <a:picLocks noChangeAspect="1" noChangeArrowheads="1"/>
          </p:cNvPicPr>
          <p:nvPr/>
        </p:nvPicPr>
        <p:blipFill>
          <a:blip r:embed="rId2"/>
          <a:srcRect/>
          <a:stretch>
            <a:fillRect/>
          </a:stretch>
        </p:blipFill>
        <p:spPr bwMode="auto">
          <a:xfrm>
            <a:off x="714348" y="2786058"/>
            <a:ext cx="2214546" cy="221454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Trudne pytanie? Chyba nie!</a:t>
            </a:r>
            <a:endParaRPr lang="pl-PL" dirty="0"/>
          </a:p>
        </p:txBody>
      </p:sp>
      <p:sp>
        <p:nvSpPr>
          <p:cNvPr id="3" name="Symbol zastępczy zawartości 2"/>
          <p:cNvSpPr>
            <a:spLocks noGrp="1"/>
          </p:cNvSpPr>
          <p:nvPr>
            <p:ph idx="1"/>
          </p:nvPr>
        </p:nvSpPr>
        <p:spPr/>
        <p:txBody>
          <a:bodyPr>
            <a:normAutofit/>
          </a:bodyPr>
          <a:lstStyle/>
          <a:p>
            <a:pPr>
              <a:buNone/>
            </a:pPr>
            <a:r>
              <a:rPr lang="pl-PL" sz="3600" dirty="0" smtClean="0"/>
              <a:t>Czy łatwe jest odróżnienie różnych rodzajów przemocy wobec  dziecka?</a:t>
            </a:r>
          </a:p>
          <a:p>
            <a:pPr>
              <a:buNone/>
            </a:pPr>
            <a:endParaRPr lang="pl-PL" sz="3600" dirty="0" smtClean="0"/>
          </a:p>
          <a:p>
            <a:pPr>
              <a:buNone/>
            </a:pPr>
            <a:r>
              <a:rPr lang="pl-PL" sz="3600" dirty="0" smtClean="0"/>
              <a:t>Czy  objawy bywają podobne?</a:t>
            </a:r>
            <a:endParaRPr lang="pl-PL" sz="3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Badania  Rzecznika Praw Dziecka</a:t>
            </a:r>
            <a:endParaRPr lang="pl-PL" dirty="0"/>
          </a:p>
        </p:txBody>
      </p:sp>
      <p:sp>
        <p:nvSpPr>
          <p:cNvPr id="3" name="Symbol zastępczy zawartości 2"/>
          <p:cNvSpPr>
            <a:spLocks noGrp="1"/>
          </p:cNvSpPr>
          <p:nvPr>
            <p:ph idx="1"/>
          </p:nvPr>
        </p:nvSpPr>
        <p:spPr>
          <a:xfrm>
            <a:off x="502920" y="530352"/>
            <a:ext cx="8283922" cy="5113226"/>
          </a:xfrm>
        </p:spPr>
        <p:txBody>
          <a:bodyPr>
            <a:normAutofit/>
          </a:bodyPr>
          <a:lstStyle/>
          <a:p>
            <a:pPr algn="ctr">
              <a:buNone/>
            </a:pPr>
            <a:r>
              <a:rPr lang="pl-PL" dirty="0" smtClean="0"/>
              <a:t>  </a:t>
            </a:r>
            <a:r>
              <a:rPr lang="pl-PL" sz="3200" dirty="0" smtClean="0"/>
              <a:t>Przeprowadzone </a:t>
            </a:r>
            <a:r>
              <a:rPr lang="pl-PL" sz="3200" dirty="0"/>
              <a:t>na </a:t>
            </a:r>
            <a:r>
              <a:rPr lang="pl-PL" sz="3200" dirty="0" smtClean="0"/>
              <a:t>zlecenie</a:t>
            </a:r>
          </a:p>
          <a:p>
            <a:pPr algn="ctr">
              <a:buNone/>
            </a:pPr>
            <a:r>
              <a:rPr lang="pl-PL" sz="3200" dirty="0" smtClean="0"/>
              <a:t> Rzecznika Praw Dziecka,</a:t>
            </a:r>
          </a:p>
          <a:p>
            <a:pPr algn="ctr">
              <a:buNone/>
            </a:pPr>
            <a:r>
              <a:rPr lang="pl-PL" sz="3200" dirty="0" smtClean="0"/>
              <a:t> </a:t>
            </a:r>
            <a:r>
              <a:rPr lang="pl-PL" sz="3200" dirty="0"/>
              <a:t>przez TNS OBOP w 2012 roku badania pokazują, że </a:t>
            </a:r>
            <a:r>
              <a:rPr lang="pl-PL" sz="3200" dirty="0">
                <a:solidFill>
                  <a:srgbClr val="FF0000"/>
                </a:solidFill>
              </a:rPr>
              <a:t>jedna trzecia badanych </a:t>
            </a:r>
            <a:r>
              <a:rPr lang="pl-PL" sz="3200" dirty="0"/>
              <a:t>uważa, iż nie powinni się wtrącać w to, </a:t>
            </a:r>
            <a:endParaRPr lang="pl-PL" sz="3200" dirty="0" smtClean="0"/>
          </a:p>
          <a:p>
            <a:pPr algn="ctr">
              <a:buNone/>
            </a:pPr>
            <a:r>
              <a:rPr lang="pl-PL" sz="3200" dirty="0" smtClean="0">
                <a:solidFill>
                  <a:srgbClr val="FF0000"/>
                </a:solidFill>
              </a:rPr>
              <a:t>jak </a:t>
            </a:r>
            <a:r>
              <a:rPr lang="pl-PL" sz="3200" dirty="0">
                <a:solidFill>
                  <a:srgbClr val="FF0000"/>
                </a:solidFill>
              </a:rPr>
              <a:t>rodzice postępują z dziećmi </a:t>
            </a:r>
            <a:endParaRPr lang="pl-PL" sz="3200" dirty="0" smtClean="0">
              <a:solidFill>
                <a:srgbClr val="FF0000"/>
              </a:solidFill>
            </a:endParaRPr>
          </a:p>
          <a:p>
            <a:pPr algn="ctr">
              <a:buNone/>
            </a:pPr>
            <a:r>
              <a:rPr lang="pl-PL" sz="3200" dirty="0" smtClean="0">
                <a:solidFill>
                  <a:srgbClr val="FF0000"/>
                </a:solidFill>
              </a:rPr>
              <a:t>i </a:t>
            </a:r>
            <a:r>
              <a:rPr lang="pl-PL" sz="3200" dirty="0">
                <a:solidFill>
                  <a:srgbClr val="FF0000"/>
                </a:solidFill>
              </a:rPr>
              <a:t>w sytuacje stosowania kar </a:t>
            </a:r>
            <a:r>
              <a:rPr lang="pl-PL" sz="3200" dirty="0" smtClean="0">
                <a:solidFill>
                  <a:srgbClr val="FF0000"/>
                </a:solidFill>
              </a:rPr>
              <a:t>fizycznych</a:t>
            </a:r>
            <a:r>
              <a:rPr lang="pl-PL" sz="3200" dirty="0"/>
              <a:t/>
            </a:r>
            <a:br>
              <a:rPr lang="pl-PL" sz="3200" dirty="0"/>
            </a:br>
            <a:r>
              <a:rPr lang="pl-PL" sz="3200" dirty="0"/>
              <a:t> </a:t>
            </a:r>
          </a:p>
          <a:p>
            <a:endParaRPr lang="pl-PL"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Motywacje</a:t>
            </a:r>
            <a:endParaRPr lang="pl-PL" dirty="0"/>
          </a:p>
        </p:txBody>
      </p:sp>
      <p:sp>
        <p:nvSpPr>
          <p:cNvPr id="3" name="Symbol zastępczy zawartości 2"/>
          <p:cNvSpPr>
            <a:spLocks noGrp="1"/>
          </p:cNvSpPr>
          <p:nvPr>
            <p:ph idx="1"/>
          </p:nvPr>
        </p:nvSpPr>
        <p:spPr/>
        <p:txBody>
          <a:bodyPr>
            <a:normAutofit/>
          </a:bodyPr>
          <a:lstStyle/>
          <a:p>
            <a:pPr algn="ctr">
              <a:buNone/>
            </a:pPr>
            <a:r>
              <a:rPr lang="pl-PL" sz="3200" dirty="0" smtClean="0"/>
              <a:t>Najczęściej </a:t>
            </a:r>
          </a:p>
          <a:p>
            <a:pPr algn="ctr">
              <a:buNone/>
            </a:pPr>
            <a:r>
              <a:rPr lang="pl-PL" sz="3200" dirty="0" smtClean="0"/>
              <a:t>powodem</a:t>
            </a:r>
          </a:p>
          <a:p>
            <a:pPr algn="ctr">
              <a:buNone/>
            </a:pPr>
            <a:r>
              <a:rPr lang="pl-PL" sz="3200" dirty="0" smtClean="0"/>
              <a:t> braku ich reakcji </a:t>
            </a:r>
          </a:p>
          <a:p>
            <a:pPr algn="ctr">
              <a:buNone/>
            </a:pPr>
            <a:r>
              <a:rPr lang="pl-PL" sz="3200" dirty="0" smtClean="0"/>
              <a:t>jest </a:t>
            </a:r>
          </a:p>
          <a:p>
            <a:pPr algn="ctr">
              <a:buNone/>
            </a:pPr>
            <a:r>
              <a:rPr lang="pl-PL" sz="3200" dirty="0" smtClean="0">
                <a:solidFill>
                  <a:srgbClr val="FF0000"/>
                </a:solidFill>
              </a:rPr>
              <a:t>niechęć </a:t>
            </a:r>
          </a:p>
          <a:p>
            <a:pPr algn="ctr">
              <a:buNone/>
            </a:pPr>
            <a:r>
              <a:rPr lang="pl-PL" sz="3200" dirty="0" smtClean="0"/>
              <a:t>do wtrącania się w sprawy innych </a:t>
            </a:r>
          </a:p>
          <a:p>
            <a:pPr algn="ctr">
              <a:buNone/>
            </a:pPr>
            <a:r>
              <a:rPr lang="pl-PL" sz="3200" dirty="0" smtClean="0">
                <a:solidFill>
                  <a:srgbClr val="FF0000"/>
                </a:solidFill>
              </a:rPr>
              <a:t>29% respondentów</a:t>
            </a:r>
            <a:endParaRPr lang="pl-PL" sz="3200"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Poglądy</a:t>
            </a:r>
            <a:endParaRPr lang="pl-PL" dirty="0"/>
          </a:p>
        </p:txBody>
      </p:sp>
      <p:sp>
        <p:nvSpPr>
          <p:cNvPr id="3" name="Symbol zastępczy zawartości 2"/>
          <p:cNvSpPr>
            <a:spLocks noGrp="1"/>
          </p:cNvSpPr>
          <p:nvPr>
            <p:ph idx="1"/>
          </p:nvPr>
        </p:nvSpPr>
        <p:spPr/>
        <p:txBody>
          <a:bodyPr>
            <a:normAutofit/>
          </a:bodyPr>
          <a:lstStyle/>
          <a:p>
            <a:pPr algn="ctr">
              <a:buNone/>
            </a:pPr>
            <a:r>
              <a:rPr lang="pl-PL" sz="3200" dirty="0" smtClean="0"/>
              <a:t>  Niemal połowa respondentów (47%) </a:t>
            </a:r>
          </a:p>
          <a:p>
            <a:pPr algn="ctr">
              <a:buNone/>
            </a:pPr>
            <a:r>
              <a:rPr lang="pl-PL" sz="3200" dirty="0" smtClean="0"/>
              <a:t>nie zareagowałoby </a:t>
            </a:r>
          </a:p>
          <a:p>
            <a:pPr algn="ctr">
              <a:buNone/>
            </a:pPr>
            <a:r>
              <a:rPr lang="pl-PL" sz="3200" dirty="0" smtClean="0"/>
              <a:t>uznając</a:t>
            </a:r>
          </a:p>
          <a:p>
            <a:pPr algn="ctr">
              <a:buNone/>
            </a:pPr>
            <a:r>
              <a:rPr lang="pl-PL" sz="3200" dirty="0" smtClean="0"/>
              <a:t> </a:t>
            </a:r>
            <a:r>
              <a:rPr lang="pl-PL" sz="3200" dirty="0" smtClean="0">
                <a:solidFill>
                  <a:srgbClr val="FF0000"/>
                </a:solidFill>
              </a:rPr>
              <a:t>zasady nietykalności rodziny </a:t>
            </a:r>
          </a:p>
          <a:p>
            <a:pPr algn="ctr">
              <a:buNone/>
            </a:pPr>
            <a:r>
              <a:rPr lang="pl-PL" sz="3200" dirty="0" smtClean="0"/>
              <a:t>lub </a:t>
            </a:r>
          </a:p>
          <a:p>
            <a:pPr algn="ctr">
              <a:buNone/>
            </a:pPr>
            <a:r>
              <a:rPr lang="pl-PL" sz="3200" dirty="0" smtClean="0">
                <a:solidFill>
                  <a:srgbClr val="FF0000"/>
                </a:solidFill>
              </a:rPr>
              <a:t>nie czując się "uprawnionymi"</a:t>
            </a:r>
            <a:r>
              <a:rPr lang="pl-PL" sz="3200" dirty="0" smtClean="0"/>
              <a:t> </a:t>
            </a:r>
          </a:p>
          <a:p>
            <a:pPr algn="ctr">
              <a:buNone/>
            </a:pPr>
            <a:r>
              <a:rPr lang="pl-PL" sz="3200" dirty="0" smtClean="0"/>
              <a:t>do tego </a:t>
            </a:r>
            <a:endParaRPr lang="pl-PL"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2920" y="3714752"/>
            <a:ext cx="8183880" cy="2320288"/>
          </a:xfrm>
        </p:spPr>
        <p:txBody>
          <a:bodyPr>
            <a:normAutofit fontScale="90000"/>
          </a:bodyPr>
          <a:lstStyle/>
          <a:p>
            <a:r>
              <a:rPr lang="pl-PL" dirty="0" smtClean="0"/>
              <a:t>Praca w grupach</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Wymień jakie są objawy stosowania przemocy wobec dzieci. Odpowiedzi zapiszcie na oddzielnych kartkach z klejem.</a:t>
            </a:r>
            <a:br>
              <a:rPr lang="pl-PL" dirty="0" smtClean="0"/>
            </a:br>
            <a:endParaRPr lang="pl-PL" dirty="0"/>
          </a:p>
        </p:txBody>
      </p:sp>
      <p:pic>
        <p:nvPicPr>
          <p:cNvPr id="1039" name="Picture 15" descr="C:\Documents and Settings\JA\Ustawienia lokalne\Temporary Internet Files\Content.IE5\LS4JDWG0\MC900299547[1].wmf"/>
          <p:cNvPicPr>
            <a:picLocks noChangeAspect="1" noChangeArrowheads="1"/>
          </p:cNvPicPr>
          <p:nvPr/>
        </p:nvPicPr>
        <p:blipFill>
          <a:blip r:embed="rId2"/>
          <a:srcRect/>
          <a:stretch>
            <a:fillRect/>
          </a:stretch>
        </p:blipFill>
        <p:spPr bwMode="auto">
          <a:xfrm>
            <a:off x="5786446" y="1285859"/>
            <a:ext cx="2545009" cy="2585689"/>
          </a:xfrm>
          <a:prstGeom prst="rect">
            <a:avLst/>
          </a:prstGeom>
          <a:noFill/>
        </p:spPr>
      </p:pic>
      <p:pic>
        <p:nvPicPr>
          <p:cNvPr id="24" name="Picture 3" descr="C:\Documents and Settings\JA\Ustawienia lokalne\Temporary Internet Files\Content.IE5\BVJYO9KN\MC900428301[1].wmf"/>
          <p:cNvPicPr>
            <a:picLocks noGrp="1" noChangeAspect="1" noChangeArrowheads="1"/>
          </p:cNvPicPr>
          <p:nvPr>
            <p:ph idx="1"/>
          </p:nvPr>
        </p:nvPicPr>
        <p:blipFill>
          <a:blip r:embed="rId3"/>
          <a:srcRect/>
          <a:stretch>
            <a:fillRect/>
          </a:stretch>
        </p:blipFill>
        <p:spPr bwMode="auto">
          <a:xfrm>
            <a:off x="714348" y="1275762"/>
            <a:ext cx="2214578" cy="218021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Dlaczego nie reagujemy ?</a:t>
            </a:r>
            <a:endParaRPr lang="pl-PL" dirty="0"/>
          </a:p>
        </p:txBody>
      </p:sp>
      <p:sp>
        <p:nvSpPr>
          <p:cNvPr id="3" name="Symbol zastępczy zawartości 2"/>
          <p:cNvSpPr>
            <a:spLocks noGrp="1"/>
          </p:cNvSpPr>
          <p:nvPr>
            <p:ph idx="1"/>
          </p:nvPr>
        </p:nvSpPr>
        <p:spPr/>
        <p:txBody>
          <a:bodyPr>
            <a:normAutofit lnSpcReduction="10000"/>
          </a:bodyPr>
          <a:lstStyle/>
          <a:p>
            <a:pPr algn="ctr">
              <a:buNone/>
            </a:pPr>
            <a:r>
              <a:rPr lang="pl-PL" sz="3500" dirty="0" smtClean="0"/>
              <a:t>Powodem</a:t>
            </a:r>
          </a:p>
          <a:p>
            <a:pPr algn="ctr">
              <a:buNone/>
            </a:pPr>
            <a:r>
              <a:rPr lang="pl-PL" sz="3500" dirty="0" smtClean="0"/>
              <a:t> braku działania </a:t>
            </a:r>
          </a:p>
          <a:p>
            <a:pPr algn="ctr">
              <a:buNone/>
            </a:pPr>
            <a:r>
              <a:rPr lang="pl-PL" sz="3500" dirty="0" smtClean="0"/>
              <a:t>u prawie jednej czwartej badanych (23%) </a:t>
            </a:r>
          </a:p>
          <a:p>
            <a:pPr algn="ctr">
              <a:buNone/>
            </a:pPr>
            <a:r>
              <a:rPr lang="pl-PL" sz="3500" dirty="0" smtClean="0"/>
              <a:t>okazał się </a:t>
            </a:r>
            <a:r>
              <a:rPr lang="pl-PL" sz="3500" smtClean="0"/>
              <a:t>być </a:t>
            </a:r>
          </a:p>
          <a:p>
            <a:pPr algn="ctr">
              <a:buNone/>
            </a:pPr>
            <a:endParaRPr lang="pl-PL" sz="3500" dirty="0" smtClean="0"/>
          </a:p>
          <a:p>
            <a:pPr algn="ctr">
              <a:buNone/>
            </a:pPr>
            <a:r>
              <a:rPr lang="pl-PL" sz="3500" dirty="0" smtClean="0">
                <a:solidFill>
                  <a:srgbClr val="FF0000"/>
                </a:solidFill>
              </a:rPr>
              <a:t>s t </a:t>
            </a:r>
            <a:r>
              <a:rPr lang="pl-PL" sz="3500" dirty="0" err="1" smtClean="0">
                <a:solidFill>
                  <a:srgbClr val="FF0000"/>
                </a:solidFill>
              </a:rPr>
              <a:t>r</a:t>
            </a:r>
            <a:r>
              <a:rPr lang="pl-PL" sz="3500" dirty="0" smtClean="0">
                <a:solidFill>
                  <a:srgbClr val="FF0000"/>
                </a:solidFill>
              </a:rPr>
              <a:t> a c h</a:t>
            </a:r>
            <a:r>
              <a:rPr lang="pl-PL" dirty="0" smtClean="0"/>
              <a:t/>
            </a:r>
            <a:br>
              <a:rPr lang="pl-PL" dirty="0" smtClean="0"/>
            </a:br>
            <a:endParaRPr lang="pl-PL"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Czy nie chcemy pomagać?</a:t>
            </a:r>
            <a:endParaRPr lang="pl-PL" dirty="0"/>
          </a:p>
        </p:txBody>
      </p:sp>
      <p:sp>
        <p:nvSpPr>
          <p:cNvPr id="3" name="Symbol zastępczy zawartości 2"/>
          <p:cNvSpPr>
            <a:spLocks noGrp="1"/>
          </p:cNvSpPr>
          <p:nvPr>
            <p:ph idx="1"/>
          </p:nvPr>
        </p:nvSpPr>
        <p:spPr/>
        <p:txBody>
          <a:bodyPr/>
          <a:lstStyle/>
          <a:p>
            <a:endParaRPr lang="pl-PL" dirty="0"/>
          </a:p>
        </p:txBody>
      </p:sp>
      <p:sp>
        <p:nvSpPr>
          <p:cNvPr id="4" name="Prostokąt 3"/>
          <p:cNvSpPr/>
          <p:nvPr/>
        </p:nvSpPr>
        <p:spPr>
          <a:xfrm>
            <a:off x="500034" y="857232"/>
            <a:ext cx="8215370" cy="4770537"/>
          </a:xfrm>
          <a:prstGeom prst="rect">
            <a:avLst/>
          </a:prstGeom>
        </p:spPr>
        <p:txBody>
          <a:bodyPr wrap="square">
            <a:spAutoFit/>
          </a:bodyPr>
          <a:lstStyle/>
          <a:p>
            <a:r>
              <a:rPr lang="pl-PL" sz="2800" dirty="0" smtClean="0"/>
              <a:t>Z badań wynika jednak, </a:t>
            </a:r>
            <a:r>
              <a:rPr lang="pl-PL" sz="2800" dirty="0" smtClean="0">
                <a:solidFill>
                  <a:srgbClr val="FF0000"/>
                </a:solidFill>
              </a:rPr>
              <a:t>że społeczeństwo odczuwa wyraźną potrzebę reagowania na krzywdę dziecka</a:t>
            </a:r>
            <a:r>
              <a:rPr lang="pl-PL" sz="2800" dirty="0" smtClean="0"/>
              <a:t>. Działania te są jednak mało zdecydowane, w konsekwencji </a:t>
            </a:r>
            <a:r>
              <a:rPr lang="pl-PL" sz="2800" dirty="0" smtClean="0">
                <a:solidFill>
                  <a:srgbClr val="FF0000"/>
                </a:solidFill>
              </a:rPr>
              <a:t>nie są w stanie uchronić dzieci przed tragedią</a:t>
            </a:r>
            <a:r>
              <a:rPr lang="pl-PL" sz="2800" dirty="0" smtClean="0"/>
              <a:t>. Spośród wszystkich badanych jedynie połowa wykazała gotowość do zgłoszenia zauważonej przemocy jakiejkolwiek instytucji zajmującej się problemem stosowania przemocy wobec dzieci</a:t>
            </a:r>
            <a:r>
              <a:rPr lang="pl-PL" sz="2400" dirty="0" smtClean="0"/>
              <a:t>.</a:t>
            </a:r>
            <a:br>
              <a:rPr lang="pl-PL" sz="2400" dirty="0" smtClean="0"/>
            </a:br>
            <a:endParaRPr lang="pl-PL" sz="24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Kampania Rzecznika Praw Dziecka</a:t>
            </a:r>
            <a:endParaRPr lang="pl-PL" dirty="0"/>
          </a:p>
        </p:txBody>
      </p:sp>
      <p:sp>
        <p:nvSpPr>
          <p:cNvPr id="3" name="Symbol zastępczy zawartości 2"/>
          <p:cNvSpPr>
            <a:spLocks noGrp="1"/>
          </p:cNvSpPr>
          <p:nvPr>
            <p:ph idx="1"/>
          </p:nvPr>
        </p:nvSpPr>
        <p:spPr>
          <a:xfrm>
            <a:off x="502920" y="530352"/>
            <a:ext cx="8183880" cy="4898912"/>
          </a:xfrm>
        </p:spPr>
        <p:txBody>
          <a:bodyPr>
            <a:normAutofit lnSpcReduction="10000"/>
          </a:bodyPr>
          <a:lstStyle/>
          <a:p>
            <a:pPr algn="ctr">
              <a:buNone/>
            </a:pPr>
            <a:r>
              <a:rPr lang="pl-PL" dirty="0" smtClean="0"/>
              <a:t>Rzecznik Praw Dziecka </a:t>
            </a:r>
          </a:p>
          <a:p>
            <a:pPr algn="ctr">
              <a:buNone/>
            </a:pPr>
            <a:r>
              <a:rPr lang="pl-PL" dirty="0" smtClean="0"/>
              <a:t>chce zmienić tę statystykę! </a:t>
            </a:r>
          </a:p>
          <a:p>
            <a:pPr algn="ctr">
              <a:buNone/>
            </a:pPr>
            <a:r>
              <a:rPr lang="pl-PL" dirty="0" smtClean="0"/>
              <a:t>Chce pokazać, że </a:t>
            </a:r>
          </a:p>
          <a:p>
            <a:pPr algn="ctr">
              <a:buNone/>
            </a:pPr>
            <a:r>
              <a:rPr lang="pl-PL" dirty="0" smtClean="0"/>
              <a:t>należy i warto reagować gdy krzywdzone są dzieci! Chce by była to nie tylko jednorazowa kampania, ale cały ruch społeczny, który poruszy nasze głowy i serca, skłoni nas do otworzenia oczu na </a:t>
            </a:r>
            <a:r>
              <a:rPr lang="pl-PL" dirty="0" smtClean="0">
                <a:solidFill>
                  <a:srgbClr val="FF0000"/>
                </a:solidFill>
              </a:rPr>
              <a:t>przemoc, która dzieje się obok nas</a:t>
            </a:r>
            <a:r>
              <a:rPr lang="pl-PL" dirty="0" smtClean="0"/>
              <a:t>, może za ścianą, na sąsiedniej ławce w parku, na ulicy, WSZĘDZIE.</a:t>
            </a:r>
            <a:br>
              <a:rPr lang="pl-PL" dirty="0" smtClean="0"/>
            </a:br>
            <a:endParaRPr lang="pl-PL"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2920" y="5572140"/>
            <a:ext cx="8183880" cy="1285860"/>
          </a:xfrm>
        </p:spPr>
        <p:txBody>
          <a:bodyPr/>
          <a:lstStyle/>
          <a:p>
            <a:r>
              <a:rPr lang="pl-PL" dirty="0" smtClean="0"/>
              <a:t>Spoty reklamowe</a:t>
            </a:r>
            <a:endParaRPr lang="pl-PL" dirty="0"/>
          </a:p>
        </p:txBody>
      </p:sp>
      <p:graphicFrame>
        <p:nvGraphicFramePr>
          <p:cNvPr id="5123" name="Object 3"/>
          <p:cNvGraphicFramePr>
            <a:graphicFrameLocks noChangeAspect="1"/>
          </p:cNvGraphicFramePr>
          <p:nvPr/>
        </p:nvGraphicFramePr>
        <p:xfrm>
          <a:off x="3681413" y="3186113"/>
          <a:ext cx="1781175" cy="485775"/>
        </p:xfrm>
        <a:graphic>
          <a:graphicData uri="http://schemas.openxmlformats.org/presentationml/2006/ole">
            <mc:AlternateContent xmlns:mc="http://schemas.openxmlformats.org/markup-compatibility/2006">
              <mc:Choice xmlns:v="urn:schemas-microsoft-com:vml" Requires="v">
                <p:oleObj spid="_x0000_s1028" name="Pakiet" r:id="rId4" imgW="1781280" imgH="485640" progId="Package">
                  <p:embed/>
                </p:oleObj>
              </mc:Choice>
              <mc:Fallback>
                <p:oleObj name="Pakiet" r:id="rId4" imgW="1781280" imgH="485640" progId="Packag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1413" y="3186113"/>
                        <a:ext cx="17811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4"/>
          <p:cNvGraphicFramePr>
            <a:graphicFrameLocks noChangeAspect="1"/>
          </p:cNvGraphicFramePr>
          <p:nvPr/>
        </p:nvGraphicFramePr>
        <p:xfrm>
          <a:off x="3681413" y="3186113"/>
          <a:ext cx="1781175" cy="485775"/>
        </p:xfrm>
        <a:graphic>
          <a:graphicData uri="http://schemas.openxmlformats.org/presentationml/2006/ole">
            <mc:AlternateContent xmlns:mc="http://schemas.openxmlformats.org/markup-compatibility/2006">
              <mc:Choice xmlns:v="urn:schemas-microsoft-com:vml" Requires="v">
                <p:oleObj spid="_x0000_s1029" name="Pakiet" r:id="rId6" imgW="1781280" imgH="485640" progId="Package">
                  <p:embed/>
                </p:oleObj>
              </mc:Choice>
              <mc:Fallback>
                <p:oleObj name="Pakiet" r:id="rId6" imgW="1781280" imgH="485640" progId="Package">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1413" y="3186113"/>
                        <a:ext cx="17811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REAGUJ_spot_TV_K_Preis.mpg">
            <a:hlinkClick r:id="" action="ppaction://media"/>
          </p:cNvPr>
          <p:cNvPicPr>
            <a:picLocks noGrp="1" noRot="1" noChangeAspect="1"/>
          </p:cNvPicPr>
          <p:nvPr>
            <p:ph idx="1"/>
            <a:videoFile r:link="rId2"/>
          </p:nvPr>
        </p:nvPicPr>
        <p:blipFill>
          <a:blip r:embed="rId8"/>
          <a:stretch>
            <a:fillRect/>
          </a:stretch>
        </p:blipFill>
        <p:spPr>
          <a:xfrm>
            <a:off x="1" y="285728"/>
            <a:ext cx="9144000" cy="5715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REAGUJ_spot_TV_J_Gierszal.mpg">
            <a:hlinkClick r:id="" action="ppaction://media"/>
          </p:cNvPr>
          <p:cNvPicPr>
            <a:picLocks noGrp="1" noRot="1" noChangeAspect="1"/>
          </p:cNvPicPr>
          <p:nvPr>
            <p:ph idx="1"/>
            <a:videoFile r:link="rId1"/>
          </p:nvPr>
        </p:nvPicPr>
        <p:blipFill>
          <a:blip r:embed="rId3"/>
          <a:stretch>
            <a:fillRect/>
          </a:stretch>
        </p:blipFill>
        <p:spPr>
          <a:xfrm>
            <a:off x="0" y="571480"/>
            <a:ext cx="9144000" cy="60007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786050" y="4983480"/>
            <a:ext cx="5900750" cy="1374478"/>
          </a:xfrm>
        </p:spPr>
        <p:txBody>
          <a:bodyPr>
            <a:normAutofit/>
          </a:bodyPr>
          <a:lstStyle/>
          <a:p>
            <a:pPr algn="ctr"/>
            <a:r>
              <a:rPr lang="pl-PL" sz="2800" dirty="0" smtClean="0"/>
              <a:t>Czy dziecko ma prawo do ochrony i szczęśliwego dzieciństwa?</a:t>
            </a:r>
            <a:endParaRPr lang="pl-PL" sz="2800" dirty="0"/>
          </a:p>
        </p:txBody>
      </p:sp>
      <p:sp>
        <p:nvSpPr>
          <p:cNvPr id="3" name="Symbol zastępczy zawartości 2"/>
          <p:cNvSpPr>
            <a:spLocks noGrp="1"/>
          </p:cNvSpPr>
          <p:nvPr>
            <p:ph idx="1"/>
          </p:nvPr>
        </p:nvSpPr>
        <p:spPr/>
        <p:txBody>
          <a:bodyPr/>
          <a:lstStyle/>
          <a:p>
            <a:endParaRPr lang="pl-PL"/>
          </a:p>
        </p:txBody>
      </p:sp>
      <p:pic>
        <p:nvPicPr>
          <p:cNvPr id="6146" name="Picture 2" descr="C:\Documents and Settings\JA\Ustawienia lokalne\Temporary Internet Files\Content.IE5\A0NIB1Z6\MP900448451[1].jpg"/>
          <p:cNvPicPr>
            <a:picLocks noChangeAspect="1" noChangeArrowheads="1"/>
          </p:cNvPicPr>
          <p:nvPr/>
        </p:nvPicPr>
        <p:blipFill>
          <a:blip r:embed="rId2"/>
          <a:srcRect/>
          <a:stretch>
            <a:fillRect/>
          </a:stretch>
        </p:blipFill>
        <p:spPr bwMode="auto">
          <a:xfrm>
            <a:off x="2357422" y="0"/>
            <a:ext cx="4214810" cy="2809873"/>
          </a:xfrm>
          <a:prstGeom prst="rect">
            <a:avLst/>
          </a:prstGeom>
          <a:noFill/>
        </p:spPr>
      </p:pic>
      <p:pic>
        <p:nvPicPr>
          <p:cNvPr id="6148" name="Picture 4" descr="C:\Documents and Settings\JA\Ustawienia lokalne\Temporary Internet Files\Content.IE5\C2D793L6\MP900424429[1].jpg"/>
          <p:cNvPicPr>
            <a:picLocks noChangeAspect="1" noChangeArrowheads="1"/>
          </p:cNvPicPr>
          <p:nvPr/>
        </p:nvPicPr>
        <p:blipFill>
          <a:blip r:embed="rId3"/>
          <a:srcRect/>
          <a:stretch>
            <a:fillRect/>
          </a:stretch>
        </p:blipFill>
        <p:spPr bwMode="auto">
          <a:xfrm>
            <a:off x="6286512" y="0"/>
            <a:ext cx="2620656" cy="3929066"/>
          </a:xfrm>
          <a:prstGeom prst="rect">
            <a:avLst/>
          </a:prstGeom>
          <a:noFill/>
        </p:spPr>
      </p:pic>
      <p:pic>
        <p:nvPicPr>
          <p:cNvPr id="6151" name="Picture 7" descr="C:\Documents and Settings\JA\Ustawienia lokalne\Temporary Internet Files\Content.IE5\QR547LGH\MP900427841[1].jpg"/>
          <p:cNvPicPr>
            <a:picLocks noChangeAspect="1" noChangeArrowheads="1"/>
          </p:cNvPicPr>
          <p:nvPr/>
        </p:nvPicPr>
        <p:blipFill>
          <a:blip r:embed="rId4" cstate="print"/>
          <a:srcRect/>
          <a:stretch>
            <a:fillRect/>
          </a:stretch>
        </p:blipFill>
        <p:spPr bwMode="auto">
          <a:xfrm>
            <a:off x="285720" y="214290"/>
            <a:ext cx="2096522" cy="3143248"/>
          </a:xfrm>
          <a:prstGeom prst="rect">
            <a:avLst/>
          </a:prstGeom>
          <a:noFill/>
        </p:spPr>
      </p:pic>
      <p:pic>
        <p:nvPicPr>
          <p:cNvPr id="6153" name="Picture 9" descr="C:\Documents and Settings\JA\Ustawienia lokalne\Temporary Internet Files\Content.IE5\41UJ05EN\MP900431190[1].jpg"/>
          <p:cNvPicPr>
            <a:picLocks noChangeAspect="1" noChangeArrowheads="1"/>
          </p:cNvPicPr>
          <p:nvPr/>
        </p:nvPicPr>
        <p:blipFill>
          <a:blip r:embed="rId5" cstate="print"/>
          <a:srcRect/>
          <a:stretch>
            <a:fillRect/>
          </a:stretch>
        </p:blipFill>
        <p:spPr bwMode="auto">
          <a:xfrm>
            <a:off x="285720" y="3571876"/>
            <a:ext cx="2571744" cy="2571744"/>
          </a:xfrm>
          <a:prstGeom prst="rect">
            <a:avLst/>
          </a:prstGeom>
          <a:noFill/>
        </p:spPr>
      </p:pic>
      <p:pic>
        <p:nvPicPr>
          <p:cNvPr id="6155" name="Picture 11" descr="C:\Documents and Settings\JA\Ustawienia lokalne\Temporary Internet Files\Content.IE5\BVJYO9KN\MP900422603[1].jpg"/>
          <p:cNvPicPr>
            <a:picLocks noChangeAspect="1" noChangeArrowheads="1"/>
          </p:cNvPicPr>
          <p:nvPr/>
        </p:nvPicPr>
        <p:blipFill>
          <a:blip r:embed="rId6" cstate="print"/>
          <a:srcRect/>
          <a:stretch>
            <a:fillRect/>
          </a:stretch>
        </p:blipFill>
        <p:spPr bwMode="auto">
          <a:xfrm>
            <a:off x="3000364" y="3000372"/>
            <a:ext cx="2964016" cy="197523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A co ja mogę zrobić?</a:t>
            </a:r>
            <a:endParaRPr lang="pl-PL" dirty="0"/>
          </a:p>
        </p:txBody>
      </p:sp>
      <p:sp>
        <p:nvSpPr>
          <p:cNvPr id="3" name="Symbol zastępczy zawartości 2"/>
          <p:cNvSpPr>
            <a:spLocks noGrp="1"/>
          </p:cNvSpPr>
          <p:nvPr>
            <p:ph idx="1"/>
          </p:nvPr>
        </p:nvSpPr>
        <p:spPr/>
        <p:txBody>
          <a:bodyPr/>
          <a:lstStyle/>
          <a:p>
            <a:pPr>
              <a:buNone/>
            </a:pPr>
            <a:endParaRPr lang="pl-PL" dirty="0"/>
          </a:p>
        </p:txBody>
      </p:sp>
      <p:pic>
        <p:nvPicPr>
          <p:cNvPr id="8195" name="Picture 3" descr="C:\Documents and Settings\JA\Ustawienia lokalne\Temporary Internet Files\Content.IE5\A0NIB1Z6\MC900441902[1].wmf"/>
          <p:cNvPicPr>
            <a:picLocks noChangeAspect="1" noChangeArrowheads="1"/>
          </p:cNvPicPr>
          <p:nvPr/>
        </p:nvPicPr>
        <p:blipFill>
          <a:blip r:embed="rId2"/>
          <a:srcRect/>
          <a:stretch>
            <a:fillRect/>
          </a:stretch>
        </p:blipFill>
        <p:spPr bwMode="auto">
          <a:xfrm>
            <a:off x="2714612" y="714356"/>
            <a:ext cx="3786214" cy="447389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Warto reagować?</a:t>
            </a:r>
            <a:endParaRPr lang="pl-PL" dirty="0"/>
          </a:p>
        </p:txBody>
      </p:sp>
      <p:sp>
        <p:nvSpPr>
          <p:cNvPr id="3" name="Symbol zastępczy zawartości 2"/>
          <p:cNvSpPr>
            <a:spLocks noGrp="1"/>
          </p:cNvSpPr>
          <p:nvPr>
            <p:ph idx="1"/>
          </p:nvPr>
        </p:nvSpPr>
        <p:spPr/>
        <p:txBody>
          <a:bodyPr>
            <a:normAutofit/>
          </a:bodyPr>
          <a:lstStyle/>
          <a:p>
            <a:r>
              <a:rPr lang="pl-PL" sz="3200" dirty="0" smtClean="0"/>
              <a:t>Przemoc to nie tylko bicie, znęcanie się i wykorzystywanie seksualne dzieci. To również zaniedbywanie, karmienie na siłę lub głodzenie, przemoc psychiczna i emocjonalna. Warto byśmy otworzyli oczy i reagowali na każdy jej przejaw.</a:t>
            </a:r>
            <a:r>
              <a:rPr lang="pl-PL" dirty="0" smtClean="0"/>
              <a:t/>
            </a:r>
            <a:br>
              <a:rPr lang="pl-PL" dirty="0" smtClean="0"/>
            </a:br>
            <a:endParaRPr lang="pl-PL" dirty="0" smtClean="0"/>
          </a:p>
          <a:p>
            <a:endParaRPr lang="pl-PL"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Reaguj masz prawo</a:t>
            </a:r>
            <a:endParaRPr lang="pl-PL" dirty="0"/>
          </a:p>
        </p:txBody>
      </p:sp>
      <p:sp>
        <p:nvSpPr>
          <p:cNvPr id="3" name="Podtytuł 2"/>
          <p:cNvSpPr>
            <a:spLocks noGrp="1"/>
          </p:cNvSpPr>
          <p:nvPr>
            <p:ph type="subTitle" idx="1"/>
          </p:nvPr>
        </p:nvSpPr>
        <p:spPr/>
        <p:txBody>
          <a:bodyPr/>
          <a:lstStyle/>
          <a:p>
            <a:endParaRPr lang="pl-PL" dirty="0"/>
          </a:p>
        </p:txBody>
      </p:sp>
      <p:pic>
        <p:nvPicPr>
          <p:cNvPr id="4" name="Obraz 3"/>
          <p:cNvPicPr/>
          <p:nvPr/>
        </p:nvPicPr>
        <p:blipFill>
          <a:blip r:embed="rId2"/>
          <a:srcRect l="9375" t="14583" r="10156" b="125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Jak reagować</a:t>
            </a:r>
            <a:endParaRPr lang="pl-PL" dirty="0"/>
          </a:p>
        </p:txBody>
      </p:sp>
      <p:sp>
        <p:nvSpPr>
          <p:cNvPr id="3" name="Symbol zastępczy zawartości 2"/>
          <p:cNvSpPr>
            <a:spLocks noGrp="1"/>
          </p:cNvSpPr>
          <p:nvPr>
            <p:ph idx="1"/>
          </p:nvPr>
        </p:nvSpPr>
        <p:spPr/>
        <p:txBody>
          <a:bodyPr>
            <a:normAutofit fontScale="85000" lnSpcReduction="10000"/>
          </a:bodyPr>
          <a:lstStyle/>
          <a:p>
            <a:r>
              <a:rPr lang="pl-PL" dirty="0" smtClean="0"/>
              <a:t>Jednym z filarów kampanii są "skrypty reakcji", których celem jest wskazanie osobom dorosłym możliwych reakcji w sytuacjach trudnych, w których - jak wykazują badania - nie wiedzą jak się zachować.</a:t>
            </a:r>
            <a:br>
              <a:rPr lang="pl-PL" dirty="0" smtClean="0"/>
            </a:br>
            <a:r>
              <a:rPr lang="pl-PL" dirty="0" smtClean="0"/>
              <a:t>Skrypty te można poznać na kolejnych stronach. To proste, łatwe do zapamiętania - w 3 krokach pokazują jak radzić sobie w sytuacjach, w których do tej pory paraliżował nas strach lub niemoc.</a:t>
            </a:r>
            <a:br>
              <a:rPr lang="pl-PL" dirty="0" smtClean="0"/>
            </a:br>
            <a:r>
              <a:rPr lang="pl-PL" dirty="0" smtClean="0"/>
              <a:t>Przyłącz się do akcji już dziś - REAGUJ! MASZ PRAWO!</a:t>
            </a:r>
            <a:endParaRPr lang="pl-PL"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Rodzaje przemocy wobec dzieci</a:t>
            </a:r>
            <a:endParaRPr lang="pl-PL" dirty="0"/>
          </a:p>
        </p:txBody>
      </p:sp>
      <p:sp>
        <p:nvSpPr>
          <p:cNvPr id="3" name="Symbol zastępczy zawartości 2"/>
          <p:cNvSpPr>
            <a:spLocks noGrp="1"/>
          </p:cNvSpPr>
          <p:nvPr>
            <p:ph idx="1"/>
          </p:nvPr>
        </p:nvSpPr>
        <p:spPr/>
        <p:txBody>
          <a:bodyPr>
            <a:normAutofit/>
          </a:bodyPr>
          <a:lstStyle/>
          <a:p>
            <a:pPr>
              <a:buNone/>
            </a:pPr>
            <a:endParaRPr lang="pl-PL" dirty="0"/>
          </a:p>
        </p:txBody>
      </p:sp>
      <p:graphicFrame>
        <p:nvGraphicFramePr>
          <p:cNvPr id="4" name="Diagram 3"/>
          <p:cNvGraphicFramePr/>
          <p:nvPr/>
        </p:nvGraphicFramePr>
        <p:xfrm>
          <a:off x="500034" y="500042"/>
          <a:ext cx="8358246" cy="4960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Skrypty zachowań</a:t>
            </a:r>
            <a:endParaRPr lang="pl-PL" dirty="0"/>
          </a:p>
        </p:txBody>
      </p:sp>
      <p:sp>
        <p:nvSpPr>
          <p:cNvPr id="5" name="Symbol zastępczy zawartości 4"/>
          <p:cNvSpPr>
            <a:spLocks noGrp="1"/>
          </p:cNvSpPr>
          <p:nvPr>
            <p:ph idx="1"/>
          </p:nvPr>
        </p:nvSpPr>
        <p:spPr/>
        <p:txBody>
          <a:bodyPr/>
          <a:lstStyle/>
          <a:p>
            <a:r>
              <a:rPr lang="pl-PL" dirty="0" smtClean="0">
                <a:hlinkClick r:id="rId2"/>
              </a:rPr>
              <a:t>http://www.jakreagowac.pl/</a:t>
            </a:r>
            <a:endParaRPr lang="pl-PL" dirty="0" smtClean="0"/>
          </a:p>
          <a:p>
            <a:endParaRPr lang="pl-PL"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p:cNvPicPr>
          <p:nvPr>
            <p:ph idx="1"/>
          </p:nvPr>
        </p:nvPicPr>
        <p:blipFill>
          <a:blip r:embed="rId2"/>
          <a:srcRect l="9146" t="50734" r="43077" b="35148"/>
          <a:stretch>
            <a:fillRect/>
          </a:stretch>
        </p:blipFill>
        <p:spPr bwMode="auto">
          <a:xfrm>
            <a:off x="285720" y="285728"/>
            <a:ext cx="8572560" cy="1571636"/>
          </a:xfrm>
          <a:prstGeom prst="rect">
            <a:avLst/>
          </a:prstGeom>
          <a:noFill/>
          <a:ln w="9525">
            <a:noFill/>
            <a:miter lim="800000"/>
            <a:headEnd/>
            <a:tailEnd/>
          </a:ln>
        </p:spPr>
      </p:pic>
      <p:pic>
        <p:nvPicPr>
          <p:cNvPr id="5" name="Obraz 4"/>
          <p:cNvPicPr/>
          <p:nvPr/>
        </p:nvPicPr>
        <p:blipFill>
          <a:blip r:embed="rId2"/>
          <a:srcRect l="56033" t="51211" r="10301" b="29373"/>
          <a:stretch>
            <a:fillRect/>
          </a:stretch>
        </p:blipFill>
        <p:spPr bwMode="auto">
          <a:xfrm>
            <a:off x="285720" y="2214554"/>
            <a:ext cx="8572560" cy="4286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p:cNvPicPr>
          <p:nvPr>
            <p:ph idx="1"/>
          </p:nvPr>
        </p:nvPicPr>
        <p:blipFill>
          <a:blip r:embed="rId2"/>
          <a:srcRect l="7908" t="71947" r="48840" b="11881"/>
          <a:stretch>
            <a:fillRect/>
          </a:stretch>
        </p:blipFill>
        <p:spPr bwMode="auto">
          <a:xfrm>
            <a:off x="214282" y="285728"/>
            <a:ext cx="8643998" cy="1857388"/>
          </a:xfrm>
          <a:prstGeom prst="rect">
            <a:avLst/>
          </a:prstGeom>
          <a:noFill/>
          <a:ln w="9525">
            <a:noFill/>
            <a:miter lim="800000"/>
            <a:headEnd/>
            <a:tailEnd/>
          </a:ln>
        </p:spPr>
      </p:pic>
      <p:pic>
        <p:nvPicPr>
          <p:cNvPr id="5" name="Obraz 4"/>
          <p:cNvPicPr/>
          <p:nvPr/>
        </p:nvPicPr>
        <p:blipFill>
          <a:blip r:embed="rId2"/>
          <a:srcRect l="56324" t="72277" r="10279" b="11881"/>
          <a:stretch>
            <a:fillRect/>
          </a:stretch>
        </p:blipFill>
        <p:spPr bwMode="auto">
          <a:xfrm>
            <a:off x="214282" y="2428868"/>
            <a:ext cx="8643998" cy="314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Internografia</a:t>
            </a:r>
            <a:endParaRPr lang="pl-PL" dirty="0"/>
          </a:p>
        </p:txBody>
      </p:sp>
      <p:sp>
        <p:nvSpPr>
          <p:cNvPr id="3" name="Symbol zastępczy zawartości 2"/>
          <p:cNvSpPr>
            <a:spLocks noGrp="1"/>
          </p:cNvSpPr>
          <p:nvPr>
            <p:ph idx="1"/>
          </p:nvPr>
        </p:nvSpPr>
        <p:spPr/>
        <p:txBody>
          <a:bodyPr>
            <a:normAutofit/>
          </a:bodyPr>
          <a:lstStyle/>
          <a:p>
            <a:r>
              <a:rPr lang="pl-PL" dirty="0" smtClean="0"/>
              <a:t>Materiały do prezentacji zajęć pozyskano ze stron internetowych :</a:t>
            </a:r>
          </a:p>
          <a:p>
            <a:r>
              <a:rPr lang="pl-PL" dirty="0" smtClean="0">
                <a:hlinkClick r:id="rId2"/>
              </a:rPr>
              <a:t>http://www.psychologia.edu.pl/dziupla-jurka/teksty/1375-krzywdzenie-dzieci-w-rodzinie.html</a:t>
            </a:r>
            <a:endParaRPr lang="pl-PL" dirty="0" smtClean="0"/>
          </a:p>
          <a:p>
            <a:r>
              <a:rPr lang="pl-PL" dirty="0" smtClean="0">
                <a:hlinkClick r:id="rId3"/>
              </a:rPr>
              <a:t>http://www.sp20bial.republika.pl/</a:t>
            </a:r>
            <a:r>
              <a:rPr lang="pl-PL" dirty="0" err="1" smtClean="0">
                <a:hlinkClick r:id="rId3"/>
              </a:rPr>
              <a:t>dzieckokrzywdzone.htm</a:t>
            </a:r>
            <a:endParaRPr lang="pl-PL" dirty="0" smtClean="0"/>
          </a:p>
          <a:p>
            <a:r>
              <a:rPr lang="pl-PL" dirty="0" smtClean="0">
                <a:hlinkClick r:id="rId4"/>
              </a:rPr>
              <a:t>http://www.brpd.gov.pl</a:t>
            </a:r>
            <a:endParaRPr lang="pl-PL" dirty="0" smtClean="0"/>
          </a:p>
          <a:p>
            <a:r>
              <a:rPr lang="pl-PL" dirty="0" smtClean="0">
                <a:hlinkClick r:id="rId5"/>
              </a:rPr>
              <a:t>http://jakreagowac.pl/o_kampanii.html</a:t>
            </a:r>
            <a:endParaRPr lang="pl-PL" dirty="0" smtClean="0"/>
          </a:p>
          <a:p>
            <a:pPr>
              <a:buNone/>
            </a:pPr>
            <a:endParaRPr lang="pl-PL"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5500702"/>
            <a:ext cx="9144000" cy="928694"/>
          </a:xfrm>
        </p:spPr>
        <p:txBody>
          <a:bodyPr>
            <a:noAutofit/>
          </a:bodyPr>
          <a:lstStyle/>
          <a:p>
            <a:pPr algn="ctr"/>
            <a:r>
              <a:rPr lang="pl-PL" sz="2800" dirty="0" smtClean="0"/>
              <a:t>Strona internetowa Rzecznika Praw Dziecka</a:t>
            </a:r>
            <a:endParaRPr lang="pl-PL" sz="2800" dirty="0">
              <a:solidFill>
                <a:schemeClr val="bg2">
                  <a:lumMod val="10000"/>
                </a:schemeClr>
              </a:solidFill>
            </a:endParaRPr>
          </a:p>
        </p:txBody>
      </p:sp>
      <p:pic>
        <p:nvPicPr>
          <p:cNvPr id="43010" name="Picture 2"/>
          <p:cNvPicPr>
            <a:picLocks noGrp="1" noChangeAspect="1" noChangeArrowheads="1"/>
          </p:cNvPicPr>
          <p:nvPr>
            <p:ph idx="1"/>
          </p:nvPr>
        </p:nvPicPr>
        <p:blipFill>
          <a:blip r:embed="rId2"/>
          <a:srcRect/>
          <a:stretch>
            <a:fillRect/>
          </a:stretch>
        </p:blipFill>
        <p:spPr bwMode="auto">
          <a:xfrm>
            <a:off x="214282" y="285728"/>
            <a:ext cx="8715404" cy="5447128"/>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Dziękuję </a:t>
            </a:r>
            <a:endParaRPr lang="pl-PL" dirty="0"/>
          </a:p>
        </p:txBody>
      </p:sp>
      <p:sp>
        <p:nvSpPr>
          <p:cNvPr id="3" name="Symbol zastępczy zawartości 2"/>
          <p:cNvSpPr>
            <a:spLocks noGrp="1"/>
          </p:cNvSpPr>
          <p:nvPr>
            <p:ph idx="1"/>
          </p:nvPr>
        </p:nvSpPr>
        <p:spPr>
          <a:xfrm>
            <a:off x="5286380" y="530352"/>
            <a:ext cx="3400420" cy="4187952"/>
          </a:xfrm>
        </p:spPr>
        <p:txBody>
          <a:bodyPr/>
          <a:lstStyle/>
          <a:p>
            <a:pPr>
              <a:buNone/>
            </a:pPr>
            <a:r>
              <a:rPr lang="pl-PL" dirty="0" smtClean="0"/>
              <a:t>   Pamiętaj! </a:t>
            </a:r>
          </a:p>
          <a:p>
            <a:pPr>
              <a:buNone/>
            </a:pPr>
            <a:r>
              <a:rPr lang="pl-PL" dirty="0" smtClean="0"/>
              <a:t>  Nie zamykaj oczu, </a:t>
            </a:r>
          </a:p>
          <a:p>
            <a:pPr>
              <a:buNone/>
            </a:pPr>
            <a:r>
              <a:rPr lang="pl-PL" dirty="0" smtClean="0"/>
              <a:t>  reaguj na przemoc, </a:t>
            </a:r>
          </a:p>
          <a:p>
            <a:pPr>
              <a:buNone/>
            </a:pPr>
            <a:r>
              <a:rPr lang="pl-PL" smtClean="0"/>
              <a:t>  masz prawo.</a:t>
            </a:r>
            <a:endParaRPr lang="pl-PL" dirty="0" smtClean="0"/>
          </a:p>
          <a:p>
            <a:pPr>
              <a:buNone/>
            </a:pPr>
            <a:endParaRPr lang="pl-PL" dirty="0"/>
          </a:p>
        </p:txBody>
      </p:sp>
      <p:pic>
        <p:nvPicPr>
          <p:cNvPr id="43010" name="Picture 2" descr="C:\Documents and Settings\JA\Ustawienia lokalne\Temporary Internet Files\Content.IE5\6WMQGQDW\MP900407140[1].jpg"/>
          <p:cNvPicPr>
            <a:picLocks noChangeAspect="1" noChangeArrowheads="1"/>
          </p:cNvPicPr>
          <p:nvPr/>
        </p:nvPicPr>
        <p:blipFill>
          <a:blip r:embed="rId2"/>
          <a:srcRect r="54539"/>
          <a:stretch>
            <a:fillRect/>
          </a:stretch>
        </p:blipFill>
        <p:spPr bwMode="auto">
          <a:xfrm>
            <a:off x="357158" y="21271"/>
            <a:ext cx="4500594" cy="659741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dirty="0" smtClean="0"/>
              <a:t>Przemoc  fizyczna</a:t>
            </a:r>
            <a:endParaRPr lang="pl-PL" dirty="0"/>
          </a:p>
        </p:txBody>
      </p:sp>
      <p:sp>
        <p:nvSpPr>
          <p:cNvPr id="3" name="Symbol zastępczy zawartości 2"/>
          <p:cNvSpPr>
            <a:spLocks noGrp="1"/>
          </p:cNvSpPr>
          <p:nvPr>
            <p:ph idx="1"/>
          </p:nvPr>
        </p:nvSpPr>
        <p:spPr>
          <a:xfrm>
            <a:off x="502920" y="530352"/>
            <a:ext cx="8183880" cy="4898912"/>
          </a:xfrm>
        </p:spPr>
        <p:txBody>
          <a:bodyPr>
            <a:normAutofit fontScale="92500" lnSpcReduction="10000"/>
          </a:bodyPr>
          <a:lstStyle/>
          <a:p>
            <a:r>
              <a:rPr lang="pl-PL" dirty="0" smtClean="0"/>
              <a:t>Jeżeli chodzi o </a:t>
            </a:r>
            <a:r>
              <a:rPr lang="pl-PL" b="1" dirty="0" smtClean="0"/>
              <a:t>przemoc fizyczną</a:t>
            </a:r>
            <a:r>
              <a:rPr lang="pl-PL" dirty="0" smtClean="0"/>
              <a:t> warto dostrzegać dwie jej odmiany - </a:t>
            </a:r>
            <a:r>
              <a:rPr lang="pl-PL" i="1" dirty="0" smtClean="0">
                <a:solidFill>
                  <a:srgbClr val="FF0000"/>
                </a:solidFill>
              </a:rPr>
              <a:t>dotkliwe karanie dziecka</a:t>
            </a:r>
            <a:r>
              <a:rPr lang="pl-PL" dirty="0" smtClean="0"/>
              <a:t>, w którym zadawanie bólu dziecku jest uzasadnione regułami, przepisami, oceną zachowania dziecka, i często jest zniekształcane przez różne uzasadnienia, racjonalizacje oraz krzywdzenie fizyczne </a:t>
            </a:r>
            <a:r>
              <a:rPr lang="pl-PL" dirty="0" smtClean="0">
                <a:solidFill>
                  <a:srgbClr val="FF0000"/>
                </a:solidFill>
              </a:rPr>
              <a:t>będące rezultatem </a:t>
            </a:r>
            <a:r>
              <a:rPr lang="pl-PL" i="1" dirty="0" smtClean="0">
                <a:solidFill>
                  <a:srgbClr val="FF0000"/>
                </a:solidFill>
              </a:rPr>
              <a:t>agresji rodziców </a:t>
            </a:r>
            <a:r>
              <a:rPr lang="pl-PL" dirty="0" smtClean="0">
                <a:solidFill>
                  <a:srgbClr val="FF0000"/>
                </a:solidFill>
              </a:rPr>
              <a:t>i rozładowania agresywnych uczuć</a:t>
            </a:r>
            <a:r>
              <a:rPr lang="pl-PL" dirty="0" smtClean="0"/>
              <a:t>, które bardzo często nic z dzieckiem nie mają wspólnego, ale ze współżyciem w małżeństwie, z kłopotami bytowymi, zawodowe i tak dalej.</a:t>
            </a:r>
            <a:endParaRPr lang="pl-PL"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374478"/>
          </a:xfrm>
        </p:spPr>
        <p:txBody>
          <a:bodyPr>
            <a:normAutofit fontScale="90000"/>
          </a:bodyPr>
          <a:lstStyle/>
          <a:p>
            <a:pPr algn="ctr"/>
            <a:r>
              <a:rPr lang="pl-PL" dirty="0" smtClean="0"/>
              <a:t>Proszę wymienić objawy tej formy przemocy wobec dzieci – odpowiedzi przyklejamy na planszy. </a:t>
            </a:r>
            <a:br>
              <a:rPr lang="pl-PL" dirty="0" smtClean="0"/>
            </a:br>
            <a:r>
              <a:rPr lang="pl-PL" dirty="0" smtClean="0"/>
              <a:t>Każda z grup prezentuje swoje pomysły.</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endParaRPr lang="pl-PL" dirty="0"/>
          </a:p>
        </p:txBody>
      </p:sp>
      <p:pic>
        <p:nvPicPr>
          <p:cNvPr id="2050" name="Picture 2" descr="C:\Documents and Settings\JA\Ustawienia lokalne\Temporary Internet Files\Content.IE5\HZ2EGLFC\MC900433838[1].png"/>
          <p:cNvPicPr>
            <a:picLocks noChangeAspect="1" noChangeArrowheads="1"/>
          </p:cNvPicPr>
          <p:nvPr/>
        </p:nvPicPr>
        <p:blipFill>
          <a:blip r:embed="rId2"/>
          <a:srcRect/>
          <a:stretch>
            <a:fillRect/>
          </a:stretch>
        </p:blipFill>
        <p:spPr bwMode="auto">
          <a:xfrm>
            <a:off x="6500826" y="4357694"/>
            <a:ext cx="2114324" cy="2114324"/>
          </a:xfrm>
          <a:prstGeom prst="rect">
            <a:avLst/>
          </a:prstGeom>
          <a:noFill/>
        </p:spPr>
      </p:pic>
      <p:pic>
        <p:nvPicPr>
          <p:cNvPr id="5" name="Picture 2" descr="C:\Documents and Settings\JA\Ustawienia lokalne\Temporary Internet Files\Content.IE5\HZ2EGLFC\MC900433838[1].png"/>
          <p:cNvPicPr>
            <a:picLocks noGrp="1" noChangeAspect="1" noChangeArrowheads="1"/>
          </p:cNvPicPr>
          <p:nvPr>
            <p:ph idx="1"/>
          </p:nvPr>
        </p:nvPicPr>
        <p:blipFill>
          <a:blip r:embed="rId2"/>
          <a:srcRect/>
          <a:stretch>
            <a:fillRect/>
          </a:stretch>
        </p:blipFill>
        <p:spPr bwMode="auto">
          <a:xfrm>
            <a:off x="5715008" y="2857496"/>
            <a:ext cx="1828572" cy="1828572"/>
          </a:xfrm>
          <a:prstGeom prst="rect">
            <a:avLst/>
          </a:prstGeom>
          <a:noFill/>
        </p:spPr>
      </p:pic>
      <p:pic>
        <p:nvPicPr>
          <p:cNvPr id="6" name="Picture 2" descr="C:\Documents and Settings\JA\Ustawienia lokalne\Temporary Internet Files\Content.IE5\HZ2EGLFC\MC900433838[1].png"/>
          <p:cNvPicPr>
            <a:picLocks noChangeAspect="1" noChangeArrowheads="1"/>
          </p:cNvPicPr>
          <p:nvPr/>
        </p:nvPicPr>
        <p:blipFill>
          <a:blip r:embed="rId2"/>
          <a:srcRect/>
          <a:stretch>
            <a:fillRect/>
          </a:stretch>
        </p:blipFill>
        <p:spPr bwMode="auto">
          <a:xfrm>
            <a:off x="3571868" y="3786190"/>
            <a:ext cx="2071670" cy="2071670"/>
          </a:xfrm>
          <a:prstGeom prst="rect">
            <a:avLst/>
          </a:prstGeom>
          <a:noFill/>
        </p:spPr>
      </p:pic>
      <p:pic>
        <p:nvPicPr>
          <p:cNvPr id="7" name="Picture 2" descr="C:\Documents and Settings\JA\Ustawienia lokalne\Temporary Internet Files\Content.IE5\HZ2EGLFC\MC900433838[1].png"/>
          <p:cNvPicPr>
            <a:picLocks noChangeAspect="1" noChangeArrowheads="1"/>
          </p:cNvPicPr>
          <p:nvPr/>
        </p:nvPicPr>
        <p:blipFill>
          <a:blip r:embed="rId2"/>
          <a:srcRect/>
          <a:stretch>
            <a:fillRect/>
          </a:stretch>
        </p:blipFill>
        <p:spPr bwMode="auto">
          <a:xfrm>
            <a:off x="714348" y="2786058"/>
            <a:ext cx="2214546" cy="221454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Objawy</a:t>
            </a:r>
            <a:endParaRPr lang="pl-PL" dirty="0"/>
          </a:p>
        </p:txBody>
      </p:sp>
      <p:graphicFrame>
        <p:nvGraphicFramePr>
          <p:cNvPr id="7" name="Symbol zastępczy zawartości 6"/>
          <p:cNvGraphicFramePr>
            <a:graphicFrameLocks noGrp="1"/>
          </p:cNvGraphicFramePr>
          <p:nvPr>
            <p:ph idx="1"/>
          </p:nvPr>
        </p:nvGraphicFramePr>
        <p:xfrm>
          <a:off x="503238" y="530225"/>
          <a:ext cx="8183562" cy="4613286"/>
        </p:xfrm>
        <a:graphic>
          <a:graphicData uri="http://schemas.openxmlformats.org/drawingml/2006/table">
            <a:tbl>
              <a:tblPr firstRow="1" bandRow="1">
                <a:tableStyleId>{5C22544A-7EE6-4342-B048-85BDC9FD1C3A}</a:tableStyleId>
              </a:tblPr>
              <a:tblGrid>
                <a:gridCol w="3354382"/>
                <a:gridCol w="2500330"/>
                <a:gridCol w="2328850"/>
              </a:tblGrid>
              <a:tr h="1258928">
                <a:tc>
                  <a:txBody>
                    <a:bodyPr/>
                    <a:lstStyle/>
                    <a:p>
                      <a:pPr algn="ctr"/>
                      <a:r>
                        <a:rPr lang="pl-PL" b="0" dirty="0" smtClean="0"/>
                        <a:t>rany, blizny,</a:t>
                      </a:r>
                      <a:r>
                        <a:rPr lang="pl-PL" b="0" baseline="0" dirty="0" smtClean="0"/>
                        <a:t> siniaki, często przykrywane ubraniem lub w skrywanych miejscach  złamania</a:t>
                      </a:r>
                      <a:endParaRPr lang="pl-PL" b="0" dirty="0"/>
                    </a:p>
                  </a:txBody>
                  <a:tcPr/>
                </a:tc>
                <a:tc>
                  <a:txBody>
                    <a:bodyPr/>
                    <a:lstStyle/>
                    <a:p>
                      <a:pPr algn="ctr"/>
                      <a:endParaRPr lang="pl-PL" b="0" dirty="0"/>
                    </a:p>
                  </a:txBody>
                  <a:tcPr/>
                </a:tc>
                <a:tc>
                  <a:txBody>
                    <a:bodyPr/>
                    <a:lstStyle/>
                    <a:p>
                      <a:pPr algn="ctr"/>
                      <a:r>
                        <a:rPr kumimoji="0" lang="pl-PL" b="0" kern="1200" dirty="0" smtClean="0">
                          <a:solidFill>
                            <a:schemeClr val="lt1"/>
                          </a:solidFill>
                          <a:latin typeface="+mn-lt"/>
                          <a:ea typeface="+mn-ea"/>
                          <a:cs typeface="+mn-cs"/>
                        </a:rPr>
                        <a:t>ciągłe nerwowe napięcie, rozdrażnienie </a:t>
                      </a:r>
                      <a:endParaRPr lang="pl-PL" b="0" dirty="0"/>
                    </a:p>
                  </a:txBody>
                  <a:tcPr/>
                </a:tc>
              </a:tr>
              <a:tr h="968406">
                <a:tc>
                  <a:txBody>
                    <a:bodyPr/>
                    <a:lstStyle/>
                    <a:p>
                      <a:pPr algn="ctr"/>
                      <a:r>
                        <a:rPr lang="pl-PL" b="0" dirty="0" smtClean="0"/>
                        <a:t>ogniska krwotoczne w siatkówce u dzieci potrząsanych</a:t>
                      </a:r>
                      <a:endParaRPr lang="pl-PL" b="0" dirty="0"/>
                    </a:p>
                  </a:txBody>
                  <a:tcPr/>
                </a:tc>
                <a:tc>
                  <a:txBody>
                    <a:bodyPr/>
                    <a:lstStyle/>
                    <a:p>
                      <a:pPr algn="ctr"/>
                      <a:endParaRPr lang="pl-PL" b="0" dirty="0"/>
                    </a:p>
                  </a:txBody>
                  <a:tcPr/>
                </a:tc>
                <a:tc>
                  <a:txBody>
                    <a:bodyPr/>
                    <a:lstStyle/>
                    <a:p>
                      <a:pPr algn="ctr"/>
                      <a:r>
                        <a:rPr kumimoji="0" lang="pl-PL" b="0" kern="1200" dirty="0" smtClean="0">
                          <a:solidFill>
                            <a:schemeClr val="tx1">
                              <a:lumMod val="50000"/>
                            </a:schemeClr>
                          </a:solidFill>
                          <a:latin typeface="+mn-lt"/>
                          <a:ea typeface="+mn-ea"/>
                          <a:cs typeface="+mn-cs"/>
                        </a:rPr>
                        <a:t>ugrzecznione zachowania</a:t>
                      </a:r>
                      <a:endParaRPr lang="pl-PL" b="0" dirty="0">
                        <a:solidFill>
                          <a:schemeClr val="tx1">
                            <a:lumMod val="50000"/>
                          </a:schemeClr>
                        </a:solidFill>
                      </a:endParaRPr>
                    </a:p>
                  </a:txBody>
                  <a:tcPr/>
                </a:tc>
              </a:tr>
              <a:tr h="708773">
                <a:tc>
                  <a:txBody>
                    <a:bodyPr/>
                    <a:lstStyle/>
                    <a:p>
                      <a:pPr algn="ctr"/>
                      <a:r>
                        <a:rPr lang="pl-PL" b="0" dirty="0" smtClean="0"/>
                        <a:t>oparzenia, wyrywanie włosów</a:t>
                      </a:r>
                      <a:endParaRPr lang="pl-PL" b="0" dirty="0"/>
                    </a:p>
                  </a:txBody>
                  <a:tcPr/>
                </a:tc>
                <a:tc>
                  <a:txBody>
                    <a:bodyPr/>
                    <a:lstStyle/>
                    <a:p>
                      <a:pPr algn="ctr"/>
                      <a:endParaRPr lang="pl-PL" b="0" dirty="0"/>
                    </a:p>
                  </a:txBody>
                  <a:tcPr/>
                </a:tc>
                <a:tc>
                  <a:txBody>
                    <a:bodyPr/>
                    <a:lstStyle/>
                    <a:p>
                      <a:pPr algn="ctr"/>
                      <a:r>
                        <a:rPr kumimoji="0" lang="pl-PL" b="0" kern="1200" dirty="0" smtClean="0">
                          <a:solidFill>
                            <a:schemeClr val="tx1">
                              <a:lumMod val="50000"/>
                            </a:schemeClr>
                          </a:solidFill>
                          <a:latin typeface="+mn-lt"/>
                          <a:ea typeface="+mn-ea"/>
                          <a:cs typeface="+mn-cs"/>
                        </a:rPr>
                        <a:t>zamknięcie się w sobie</a:t>
                      </a:r>
                      <a:endParaRPr lang="pl-PL" b="0" dirty="0">
                        <a:solidFill>
                          <a:schemeClr val="tx1">
                            <a:lumMod val="50000"/>
                          </a:schemeClr>
                        </a:solidFill>
                      </a:endParaRPr>
                    </a:p>
                  </a:txBody>
                  <a:tcPr/>
                </a:tc>
              </a:tr>
              <a:tr h="708773">
                <a:tc>
                  <a:txBody>
                    <a:bodyPr/>
                    <a:lstStyle/>
                    <a:p>
                      <a:pPr algn="ctr"/>
                      <a:r>
                        <a:rPr lang="pl-PL" b="0" dirty="0" smtClean="0"/>
                        <a:t>obrażenia wewnętrzne</a:t>
                      </a:r>
                      <a:endParaRPr lang="pl-PL" b="0" dirty="0"/>
                    </a:p>
                  </a:txBody>
                  <a:tcPr/>
                </a:tc>
                <a:tc>
                  <a:txBody>
                    <a:bodyPr/>
                    <a:lstStyle/>
                    <a:p>
                      <a:pPr algn="ctr"/>
                      <a:endParaRPr lang="pl-PL" b="0" dirty="0"/>
                    </a:p>
                  </a:txBody>
                  <a:tcPr/>
                </a:tc>
                <a:tc>
                  <a:txBody>
                    <a:bodyPr/>
                    <a:lstStyle/>
                    <a:p>
                      <a:pPr algn="ctr"/>
                      <a:r>
                        <a:rPr kumimoji="0" lang="pl-PL" b="0" kern="1200" dirty="0" smtClean="0">
                          <a:solidFill>
                            <a:schemeClr val="tx1">
                              <a:lumMod val="50000"/>
                            </a:schemeClr>
                          </a:solidFill>
                          <a:latin typeface="+mn-lt"/>
                          <a:ea typeface="+mn-ea"/>
                          <a:cs typeface="+mn-cs"/>
                        </a:rPr>
                        <a:t>częste kłamstwa</a:t>
                      </a:r>
                      <a:endParaRPr lang="pl-PL" b="0" dirty="0">
                        <a:solidFill>
                          <a:schemeClr val="tx1">
                            <a:lumMod val="50000"/>
                          </a:schemeClr>
                        </a:solidFill>
                      </a:endParaRPr>
                    </a:p>
                  </a:txBody>
                  <a:tcPr/>
                </a:tc>
              </a:tr>
              <a:tr h="968406">
                <a:tc>
                  <a:txBody>
                    <a:bodyPr/>
                    <a:lstStyle/>
                    <a:p>
                      <a:pPr algn="ctr"/>
                      <a:r>
                        <a:rPr lang="pl-PL" b="0" dirty="0" smtClean="0"/>
                        <a:t>nadmiernie ostrożni i zalęknieni lub agresywni słownie </a:t>
                      </a:r>
                      <a:endParaRPr lang="pl-PL" b="0" dirty="0"/>
                    </a:p>
                  </a:txBody>
                  <a:tcPr/>
                </a:tc>
                <a:tc>
                  <a:txBody>
                    <a:bodyPr/>
                    <a:lstStyle/>
                    <a:p>
                      <a:pPr algn="ctr"/>
                      <a:r>
                        <a:rPr kumimoji="0" lang="pl-PL" b="0" kern="1200" dirty="0" smtClean="0">
                          <a:solidFill>
                            <a:schemeClr val="tx1">
                              <a:lumMod val="50000"/>
                            </a:schemeClr>
                          </a:solidFill>
                          <a:latin typeface="+mn-lt"/>
                          <a:ea typeface="+mn-ea"/>
                          <a:cs typeface="+mn-cs"/>
                        </a:rPr>
                        <a:t>zaburzenia snu, moczenie się </a:t>
                      </a:r>
                      <a:endParaRPr lang="pl-PL" b="0" dirty="0">
                        <a:solidFill>
                          <a:schemeClr val="tx1">
                            <a:lumMod val="50000"/>
                          </a:schemeClr>
                        </a:solidFill>
                      </a:endParaRPr>
                    </a:p>
                  </a:txBody>
                  <a:tcPr/>
                </a:tc>
                <a:tc>
                  <a:txBody>
                    <a:bodyPr/>
                    <a:lstStyle/>
                    <a:p>
                      <a:pPr algn="ctr"/>
                      <a:r>
                        <a:rPr kumimoji="0" lang="pl-PL" b="0" kern="1200" dirty="0" smtClean="0">
                          <a:solidFill>
                            <a:schemeClr val="tx1">
                              <a:lumMod val="50000"/>
                            </a:schemeClr>
                          </a:solidFill>
                          <a:latin typeface="+mn-lt"/>
                          <a:ea typeface="+mn-ea"/>
                          <a:cs typeface="+mn-cs"/>
                        </a:rPr>
                        <a:t>tiki, depresja, lęk</a:t>
                      </a:r>
                      <a:endParaRPr lang="pl-PL" b="0" dirty="0">
                        <a:solidFill>
                          <a:schemeClr val="tx1">
                            <a:lumMod val="50000"/>
                          </a:schemeClr>
                        </a:solidFill>
                      </a:endParaRPr>
                    </a:p>
                  </a:txBody>
                  <a:tcPr/>
                </a:tc>
              </a:tr>
            </a:tbl>
          </a:graphicData>
        </a:graphic>
      </p:graphicFrame>
      <p:pic>
        <p:nvPicPr>
          <p:cNvPr id="1027" name="Picture 3" descr="C:\Documents and Settings\JA\Ustawienia lokalne\Temporary Internet Files\Content.IE5\BVJYO9KN\MP900448365[1].jpg"/>
          <p:cNvPicPr>
            <a:picLocks noChangeAspect="1" noChangeArrowheads="1"/>
          </p:cNvPicPr>
          <p:nvPr/>
        </p:nvPicPr>
        <p:blipFill>
          <a:blip r:embed="rId2"/>
          <a:srcRect/>
          <a:stretch>
            <a:fillRect/>
          </a:stretch>
        </p:blipFill>
        <p:spPr bwMode="auto">
          <a:xfrm>
            <a:off x="3857620" y="214290"/>
            <a:ext cx="2524127" cy="378619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Przemoc psychiczna</a:t>
            </a:r>
            <a:endParaRPr lang="pl-PL" dirty="0"/>
          </a:p>
        </p:txBody>
      </p:sp>
      <p:sp>
        <p:nvSpPr>
          <p:cNvPr id="3" name="Symbol zastępczy zawartości 2"/>
          <p:cNvSpPr>
            <a:spLocks noGrp="1"/>
          </p:cNvSpPr>
          <p:nvPr>
            <p:ph idx="1"/>
          </p:nvPr>
        </p:nvSpPr>
        <p:spPr>
          <a:xfrm>
            <a:off x="502920" y="530352"/>
            <a:ext cx="8183880" cy="4898912"/>
          </a:xfrm>
        </p:spPr>
        <p:txBody>
          <a:bodyPr>
            <a:normAutofit lnSpcReduction="10000"/>
          </a:bodyPr>
          <a:lstStyle/>
          <a:p>
            <a:r>
              <a:rPr lang="pl-PL" b="1" dirty="0" smtClean="0"/>
              <a:t>Przemoc psychiczna</a:t>
            </a:r>
            <a:r>
              <a:rPr lang="pl-PL" dirty="0" smtClean="0"/>
              <a:t> – także ma dwie odmiany. Pierwsza </a:t>
            </a:r>
            <a:r>
              <a:rPr lang="pl-PL" dirty="0" smtClean="0">
                <a:solidFill>
                  <a:srgbClr val="FF0000"/>
                </a:solidFill>
              </a:rPr>
              <a:t>związana jest z bezpośrednim atakowaniem i poniżaniem dzieci</a:t>
            </a:r>
            <a:r>
              <a:rPr lang="pl-PL" dirty="0" smtClean="0"/>
              <a:t>. Druga ma miejsce gdy dziecko jest </a:t>
            </a:r>
            <a:r>
              <a:rPr lang="pl-PL" dirty="0" smtClean="0">
                <a:solidFill>
                  <a:srgbClr val="FF0000"/>
                </a:solidFill>
              </a:rPr>
              <a:t>świadkiem przemocy między dorosłymi członkami rodziny</a:t>
            </a:r>
            <a:r>
              <a:rPr lang="pl-PL" dirty="0" smtClean="0"/>
              <a:t>. Jest świadkiem tego jak ojciec traktuje matkę, jak matka traktuje swoją starszą matkę. Oglądanie przez małe dziecko przemocy, wulgarności jest czasem równie uszkadzające, niszczące, krzywdzące jak bezpośredni atak.</a:t>
            </a:r>
            <a:endParaRPr lang="pl-PL"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Proszę </a:t>
            </a:r>
            <a:r>
              <a:rPr lang="pl-PL" dirty="0" smtClean="0"/>
              <a:t>wymienić objawy tej formy przemocy wobec dzieci – odpowiedzi przyklejamy na planszy. </a:t>
            </a:r>
            <a:br>
              <a:rPr lang="pl-PL" dirty="0" smtClean="0"/>
            </a:br>
            <a:r>
              <a:rPr lang="pl-PL" dirty="0" smtClean="0"/>
              <a:t>Każda z grup prezentuje swoje pomysły.</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endParaRPr lang="pl-PL" dirty="0"/>
          </a:p>
        </p:txBody>
      </p:sp>
      <p:pic>
        <p:nvPicPr>
          <p:cNvPr id="2050" name="Picture 2" descr="C:\Documents and Settings\JA\Ustawienia lokalne\Temporary Internet Files\Content.IE5\HZ2EGLFC\MC900433838[1].png"/>
          <p:cNvPicPr>
            <a:picLocks noChangeAspect="1" noChangeArrowheads="1"/>
          </p:cNvPicPr>
          <p:nvPr/>
        </p:nvPicPr>
        <p:blipFill>
          <a:blip r:embed="rId2"/>
          <a:srcRect/>
          <a:stretch>
            <a:fillRect/>
          </a:stretch>
        </p:blipFill>
        <p:spPr bwMode="auto">
          <a:xfrm>
            <a:off x="6500826" y="4357694"/>
            <a:ext cx="2114324" cy="2114324"/>
          </a:xfrm>
          <a:prstGeom prst="rect">
            <a:avLst/>
          </a:prstGeom>
          <a:noFill/>
        </p:spPr>
      </p:pic>
      <p:pic>
        <p:nvPicPr>
          <p:cNvPr id="5" name="Picture 2" descr="C:\Documents and Settings\JA\Ustawienia lokalne\Temporary Internet Files\Content.IE5\HZ2EGLFC\MC900433838[1].png"/>
          <p:cNvPicPr>
            <a:picLocks noGrp="1" noChangeAspect="1" noChangeArrowheads="1"/>
          </p:cNvPicPr>
          <p:nvPr>
            <p:ph idx="1"/>
          </p:nvPr>
        </p:nvPicPr>
        <p:blipFill>
          <a:blip r:embed="rId2"/>
          <a:srcRect/>
          <a:stretch>
            <a:fillRect/>
          </a:stretch>
        </p:blipFill>
        <p:spPr bwMode="auto">
          <a:xfrm>
            <a:off x="5643570" y="2428868"/>
            <a:ext cx="1828572" cy="1828572"/>
          </a:xfrm>
          <a:prstGeom prst="rect">
            <a:avLst/>
          </a:prstGeom>
          <a:noFill/>
        </p:spPr>
      </p:pic>
      <p:pic>
        <p:nvPicPr>
          <p:cNvPr id="6" name="Picture 2" descr="C:\Documents and Settings\JA\Ustawienia lokalne\Temporary Internet Files\Content.IE5\HZ2EGLFC\MC900433838[1].png"/>
          <p:cNvPicPr>
            <a:picLocks noChangeAspect="1" noChangeArrowheads="1"/>
          </p:cNvPicPr>
          <p:nvPr/>
        </p:nvPicPr>
        <p:blipFill>
          <a:blip r:embed="rId2"/>
          <a:srcRect/>
          <a:stretch>
            <a:fillRect/>
          </a:stretch>
        </p:blipFill>
        <p:spPr bwMode="auto">
          <a:xfrm>
            <a:off x="3571868" y="3786190"/>
            <a:ext cx="2071670" cy="2071670"/>
          </a:xfrm>
          <a:prstGeom prst="rect">
            <a:avLst/>
          </a:prstGeom>
          <a:noFill/>
        </p:spPr>
      </p:pic>
      <p:pic>
        <p:nvPicPr>
          <p:cNvPr id="7" name="Picture 2" descr="C:\Documents and Settings\JA\Ustawienia lokalne\Temporary Internet Files\Content.IE5\HZ2EGLFC\MC900433838[1].png"/>
          <p:cNvPicPr>
            <a:picLocks noChangeAspect="1" noChangeArrowheads="1"/>
          </p:cNvPicPr>
          <p:nvPr/>
        </p:nvPicPr>
        <p:blipFill>
          <a:blip r:embed="rId2"/>
          <a:srcRect/>
          <a:stretch>
            <a:fillRect/>
          </a:stretch>
        </p:blipFill>
        <p:spPr bwMode="auto">
          <a:xfrm>
            <a:off x="714348" y="2786058"/>
            <a:ext cx="2214546" cy="221454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Objawy </a:t>
            </a:r>
            <a:endParaRPr lang="pl-PL" dirty="0"/>
          </a:p>
        </p:txBody>
      </p:sp>
      <p:graphicFrame>
        <p:nvGraphicFramePr>
          <p:cNvPr id="7" name="Symbol zastępczy zawartości 6"/>
          <p:cNvGraphicFramePr>
            <a:graphicFrameLocks noGrp="1"/>
          </p:cNvGraphicFramePr>
          <p:nvPr>
            <p:ph idx="1"/>
          </p:nvPr>
        </p:nvGraphicFramePr>
        <p:xfrm>
          <a:off x="503238" y="530225"/>
          <a:ext cx="8183562" cy="4702975"/>
        </p:xfrm>
        <a:graphic>
          <a:graphicData uri="http://schemas.openxmlformats.org/drawingml/2006/table">
            <a:tbl>
              <a:tblPr firstRow="1" bandRow="1">
                <a:tableStyleId>{5C22544A-7EE6-4342-B048-85BDC9FD1C3A}</a:tableStyleId>
              </a:tblPr>
              <a:tblGrid>
                <a:gridCol w="3354382"/>
                <a:gridCol w="2500330"/>
                <a:gridCol w="2328850"/>
              </a:tblGrid>
              <a:tr h="10227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b="0" dirty="0" smtClean="0">
                          <a:solidFill>
                            <a:schemeClr val="bg1"/>
                          </a:solidFill>
                        </a:rPr>
                        <a:t>nadmiernie ostrożni i zalęknieni lub agresywni słownie </a:t>
                      </a:r>
                      <a:endParaRPr lang="pl-PL" b="0" dirty="0">
                        <a:solidFill>
                          <a:schemeClr val="bg1"/>
                        </a:solidFill>
                      </a:endParaRPr>
                    </a:p>
                  </a:txBody>
                  <a:tcPr/>
                </a:tc>
                <a:tc>
                  <a:txBody>
                    <a:bodyPr/>
                    <a:lstStyle/>
                    <a:p>
                      <a:pPr algn="ctr"/>
                      <a:endParaRPr lang="pl-PL" b="0" dirty="0">
                        <a:solidFill>
                          <a:schemeClr val="bg1"/>
                        </a:solidFill>
                      </a:endParaRPr>
                    </a:p>
                  </a:txBody>
                  <a:tcPr/>
                </a:tc>
                <a:tc>
                  <a:txBody>
                    <a:bodyPr/>
                    <a:lstStyle/>
                    <a:p>
                      <a:pPr algn="ctr"/>
                      <a:r>
                        <a:rPr kumimoji="0" lang="pl-PL" b="0" kern="1200" dirty="0" smtClean="0">
                          <a:solidFill>
                            <a:schemeClr val="bg1"/>
                          </a:solidFill>
                          <a:latin typeface="+mn-lt"/>
                          <a:ea typeface="+mn-ea"/>
                          <a:cs typeface="+mn-cs"/>
                        </a:rPr>
                        <a:t>ciągłe nerwowe napięcie</a:t>
                      </a:r>
                      <a:endParaRPr lang="pl-PL" b="0" dirty="0">
                        <a:solidFill>
                          <a:schemeClr val="bg1"/>
                        </a:solidFill>
                      </a:endParaRPr>
                    </a:p>
                  </a:txBody>
                  <a:tcPr/>
                </a:tc>
              </a:tr>
              <a:tr h="550704">
                <a:tc>
                  <a:txBody>
                    <a:bodyPr/>
                    <a:lstStyle/>
                    <a:p>
                      <a:pPr algn="ctr"/>
                      <a:r>
                        <a:rPr kumimoji="0" lang="pl-PL" b="0" kern="1200" dirty="0" smtClean="0">
                          <a:solidFill>
                            <a:schemeClr val="tx1">
                              <a:lumMod val="50000"/>
                            </a:schemeClr>
                          </a:solidFill>
                          <a:latin typeface="+mn-lt"/>
                          <a:ea typeface="+mn-ea"/>
                          <a:cs typeface="+mn-cs"/>
                        </a:rPr>
                        <a:t>rozdrażnienie </a:t>
                      </a:r>
                      <a:endParaRPr lang="pl-PL" b="0" dirty="0">
                        <a:solidFill>
                          <a:schemeClr val="tx1">
                            <a:lumMod val="50000"/>
                          </a:schemeClr>
                        </a:solidFill>
                      </a:endParaRPr>
                    </a:p>
                  </a:txBody>
                  <a:tcPr/>
                </a:tc>
                <a:tc>
                  <a:txBody>
                    <a:bodyPr/>
                    <a:lstStyle/>
                    <a:p>
                      <a:pPr algn="ctr"/>
                      <a:endParaRPr lang="pl-PL" b="0" dirty="0">
                        <a:solidFill>
                          <a:schemeClr val="tx1">
                            <a:lumMod val="50000"/>
                          </a:schemeClr>
                        </a:solidFill>
                      </a:endParaRPr>
                    </a:p>
                  </a:txBody>
                  <a:tcPr/>
                </a:tc>
                <a:tc>
                  <a:txBody>
                    <a:bodyPr/>
                    <a:lstStyle/>
                    <a:p>
                      <a:pPr algn="ctr"/>
                      <a:r>
                        <a:rPr kumimoji="0" lang="pl-PL" b="0" kern="1200" dirty="0" smtClean="0">
                          <a:solidFill>
                            <a:schemeClr val="tx1">
                              <a:lumMod val="50000"/>
                            </a:schemeClr>
                          </a:solidFill>
                          <a:latin typeface="+mn-lt"/>
                          <a:ea typeface="+mn-ea"/>
                          <a:cs typeface="+mn-cs"/>
                        </a:rPr>
                        <a:t>ugrzecznione zachowania</a:t>
                      </a:r>
                      <a:endParaRPr lang="pl-PL" b="0" dirty="0">
                        <a:solidFill>
                          <a:schemeClr val="tx1">
                            <a:lumMod val="50000"/>
                          </a:schemeClr>
                        </a:solidFill>
                      </a:endParaRPr>
                    </a:p>
                  </a:txBody>
                  <a:tcPr/>
                </a:tc>
              </a:tr>
              <a:tr h="550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b="0" kern="1200" dirty="0" smtClean="0">
                          <a:solidFill>
                            <a:schemeClr val="tx1">
                              <a:lumMod val="50000"/>
                            </a:schemeClr>
                          </a:solidFill>
                          <a:latin typeface="+mn-lt"/>
                          <a:ea typeface="+mn-ea"/>
                          <a:cs typeface="+mn-cs"/>
                        </a:rPr>
                        <a:t>zamknięcie się w sobie</a:t>
                      </a:r>
                      <a:endParaRPr lang="pl-PL" b="0" dirty="0" smtClean="0">
                        <a:solidFill>
                          <a:schemeClr val="tx1">
                            <a:lumMod val="50000"/>
                          </a:schemeClr>
                        </a:solidFill>
                      </a:endParaRPr>
                    </a:p>
                    <a:p>
                      <a:pPr algn="ctr"/>
                      <a:endParaRPr lang="pl-PL" b="0" dirty="0">
                        <a:solidFill>
                          <a:schemeClr val="tx1">
                            <a:lumMod val="50000"/>
                          </a:schemeClr>
                        </a:solidFill>
                      </a:endParaRPr>
                    </a:p>
                  </a:txBody>
                  <a:tcPr/>
                </a:tc>
                <a:tc>
                  <a:txBody>
                    <a:bodyPr/>
                    <a:lstStyle/>
                    <a:p>
                      <a:pPr algn="ctr"/>
                      <a:endParaRPr lang="pl-PL" b="0">
                        <a:solidFill>
                          <a:schemeClr val="tx1">
                            <a:lumMod val="50000"/>
                          </a:schemeClr>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b="0" kern="1200" dirty="0" smtClean="0">
                          <a:solidFill>
                            <a:schemeClr val="tx1">
                              <a:lumMod val="50000"/>
                            </a:schemeClr>
                          </a:solidFill>
                          <a:latin typeface="+mn-lt"/>
                          <a:ea typeface="+mn-ea"/>
                          <a:cs typeface="+mn-cs"/>
                        </a:rPr>
                        <a:t>częste kłamstwa</a:t>
                      </a:r>
                      <a:endParaRPr lang="pl-PL" b="0" dirty="0" smtClean="0">
                        <a:solidFill>
                          <a:schemeClr val="tx1">
                            <a:lumMod val="50000"/>
                          </a:schemeClr>
                        </a:solidFill>
                      </a:endParaRPr>
                    </a:p>
                    <a:p>
                      <a:pPr algn="ctr"/>
                      <a:endParaRPr lang="pl-PL" b="0" dirty="0">
                        <a:solidFill>
                          <a:schemeClr val="tx1">
                            <a:lumMod val="50000"/>
                          </a:schemeClr>
                        </a:solidFill>
                      </a:endParaRPr>
                    </a:p>
                  </a:txBody>
                  <a:tcPr/>
                </a:tc>
              </a:tr>
              <a:tr h="479838">
                <a:tc>
                  <a:txBody>
                    <a:bodyPr/>
                    <a:lstStyle/>
                    <a:p>
                      <a:pPr algn="ctr"/>
                      <a:r>
                        <a:rPr kumimoji="0" lang="pl-PL" b="0" kern="1200" dirty="0" smtClean="0">
                          <a:solidFill>
                            <a:schemeClr val="tx1">
                              <a:lumMod val="50000"/>
                            </a:schemeClr>
                          </a:solidFill>
                          <a:latin typeface="+mn-lt"/>
                          <a:ea typeface="+mn-ea"/>
                          <a:cs typeface="+mn-cs"/>
                        </a:rPr>
                        <a:t>tiki</a:t>
                      </a:r>
                      <a:endParaRPr lang="pl-PL" b="0" dirty="0">
                        <a:solidFill>
                          <a:schemeClr val="tx1">
                            <a:lumMod val="50000"/>
                          </a:schemeClr>
                        </a:solidFill>
                      </a:endParaRPr>
                    </a:p>
                  </a:txBody>
                  <a:tcPr/>
                </a:tc>
                <a:tc>
                  <a:txBody>
                    <a:bodyPr/>
                    <a:lstStyle/>
                    <a:p>
                      <a:pPr algn="ctr"/>
                      <a:endParaRPr lang="pl-PL" b="0">
                        <a:solidFill>
                          <a:schemeClr val="tx1">
                            <a:lumMod val="50000"/>
                          </a:schemeClr>
                        </a:solidFill>
                      </a:endParaRPr>
                    </a:p>
                  </a:txBody>
                  <a:tcPr/>
                </a:tc>
                <a:tc>
                  <a:txBody>
                    <a:bodyPr/>
                    <a:lstStyle/>
                    <a:p>
                      <a:pPr algn="ctr"/>
                      <a:r>
                        <a:rPr kumimoji="0" lang="pl-PL" b="0" kern="1200" dirty="0" smtClean="0">
                          <a:solidFill>
                            <a:schemeClr val="tx1">
                              <a:lumMod val="50000"/>
                            </a:schemeClr>
                          </a:solidFill>
                          <a:latin typeface="+mn-lt"/>
                          <a:ea typeface="+mn-ea"/>
                          <a:cs typeface="+mn-cs"/>
                        </a:rPr>
                        <a:t>depresja</a:t>
                      </a:r>
                      <a:endParaRPr lang="pl-PL" b="0" dirty="0">
                        <a:solidFill>
                          <a:schemeClr val="tx1">
                            <a:lumMod val="50000"/>
                          </a:schemeClr>
                        </a:solidFill>
                      </a:endParaRPr>
                    </a:p>
                  </a:txBody>
                  <a:tcPr/>
                </a:tc>
              </a:tr>
              <a:tr h="550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b="0" kern="1200" dirty="0" smtClean="0">
                          <a:solidFill>
                            <a:schemeClr val="tx1">
                              <a:lumMod val="50000"/>
                            </a:schemeClr>
                          </a:solidFill>
                          <a:latin typeface="+mn-lt"/>
                          <a:ea typeface="+mn-ea"/>
                          <a:cs typeface="+mn-cs"/>
                        </a:rPr>
                        <a:t>zaburzenia mowy</a:t>
                      </a:r>
                      <a:endParaRPr lang="pl-PL" b="0" dirty="0" smtClean="0">
                        <a:solidFill>
                          <a:schemeClr val="tx1">
                            <a:lumMod val="50000"/>
                          </a:schemeClr>
                        </a:solidFill>
                      </a:endParaRPr>
                    </a:p>
                    <a:p>
                      <a:pPr algn="ctr"/>
                      <a:endParaRPr lang="pl-PL" b="0" dirty="0">
                        <a:solidFill>
                          <a:schemeClr val="tx1">
                            <a:lumMod val="50000"/>
                          </a:schemeClr>
                        </a:solidFill>
                      </a:endParaRPr>
                    </a:p>
                  </a:txBody>
                  <a:tcPr/>
                </a:tc>
                <a:tc>
                  <a:txBody>
                    <a:bodyPr/>
                    <a:lstStyle/>
                    <a:p>
                      <a:pPr algn="ctr"/>
                      <a:r>
                        <a:rPr kumimoji="0" lang="pl-PL" b="0" kern="1200" dirty="0" smtClean="0">
                          <a:solidFill>
                            <a:schemeClr val="tx1">
                              <a:lumMod val="50000"/>
                            </a:schemeClr>
                          </a:solidFill>
                          <a:latin typeface="+mn-lt"/>
                          <a:ea typeface="+mn-ea"/>
                          <a:cs typeface="+mn-cs"/>
                        </a:rPr>
                        <a:t>, </a:t>
                      </a:r>
                      <a:endParaRPr lang="pl-PL" b="0" dirty="0">
                        <a:solidFill>
                          <a:schemeClr val="tx1">
                            <a:lumMod val="50000"/>
                          </a:schemeClr>
                        </a:solidFill>
                      </a:endParaRPr>
                    </a:p>
                  </a:txBody>
                  <a:tcPr/>
                </a:tc>
                <a:tc>
                  <a:txBody>
                    <a:bodyPr/>
                    <a:lstStyle/>
                    <a:p>
                      <a:pPr algn="ctr"/>
                      <a:r>
                        <a:rPr kumimoji="0" lang="pl-PL" b="0" kern="1200" dirty="0" smtClean="0">
                          <a:solidFill>
                            <a:schemeClr val="tx1">
                              <a:lumMod val="50000"/>
                            </a:schemeClr>
                          </a:solidFill>
                          <a:latin typeface="+mn-lt"/>
                          <a:ea typeface="+mn-ea"/>
                          <a:cs typeface="+mn-cs"/>
                        </a:rPr>
                        <a:t>lęk</a:t>
                      </a:r>
                      <a:endParaRPr lang="pl-PL" b="0" dirty="0">
                        <a:solidFill>
                          <a:schemeClr val="tx1">
                            <a:lumMod val="50000"/>
                          </a:schemeClr>
                        </a:solidFill>
                      </a:endParaRPr>
                    </a:p>
                  </a:txBody>
                  <a:tcPr/>
                </a:tc>
              </a:tr>
              <a:tr h="550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b="0" kern="1200" dirty="0" smtClean="0">
                          <a:solidFill>
                            <a:schemeClr val="tx1">
                              <a:lumMod val="50000"/>
                            </a:schemeClr>
                          </a:solidFill>
                          <a:latin typeface="+mn-lt"/>
                          <a:ea typeface="+mn-ea"/>
                          <a:cs typeface="+mn-cs"/>
                        </a:rPr>
                        <a:t>stale poczucie winy </a:t>
                      </a:r>
                      <a:endParaRPr lang="pl-PL" b="0" dirty="0" smtClean="0">
                        <a:solidFill>
                          <a:schemeClr val="tx1">
                            <a:lumMod val="50000"/>
                          </a:schemeClr>
                        </a:solidFill>
                      </a:endParaRPr>
                    </a:p>
                    <a:p>
                      <a:pPr algn="ctr"/>
                      <a:endParaRPr lang="pl-PL" b="0" dirty="0">
                        <a:solidFill>
                          <a:schemeClr val="tx1">
                            <a:lumMod val="50000"/>
                          </a:schemeClr>
                        </a:solidFill>
                      </a:endParaRPr>
                    </a:p>
                  </a:txBody>
                  <a:tcPr/>
                </a:tc>
                <a:tc>
                  <a:txBody>
                    <a:bodyPr/>
                    <a:lstStyle/>
                    <a:p>
                      <a:pPr algn="ctr"/>
                      <a:endParaRPr lang="pl-PL" b="0" dirty="0">
                        <a:solidFill>
                          <a:schemeClr val="tx1">
                            <a:lumMod val="50000"/>
                          </a:schemeClr>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b="0" kern="1200" dirty="0" smtClean="0">
                          <a:solidFill>
                            <a:schemeClr val="tx1">
                              <a:lumMod val="50000"/>
                            </a:schemeClr>
                          </a:solidFill>
                          <a:latin typeface="+mn-lt"/>
                          <a:ea typeface="+mn-ea"/>
                          <a:cs typeface="+mn-cs"/>
                        </a:rPr>
                        <a:t>bóle głowy</a:t>
                      </a:r>
                      <a:endParaRPr lang="pl-PL" b="0" dirty="0" smtClean="0">
                        <a:solidFill>
                          <a:schemeClr val="tx1">
                            <a:lumMod val="50000"/>
                          </a:schemeClr>
                        </a:solidFill>
                      </a:endParaRPr>
                    </a:p>
                    <a:p>
                      <a:pPr algn="ctr"/>
                      <a:endParaRPr lang="pl-PL" b="0" dirty="0">
                        <a:solidFill>
                          <a:schemeClr val="tx1">
                            <a:lumMod val="50000"/>
                          </a:schemeClr>
                        </a:solidFill>
                      </a:endParaRPr>
                    </a:p>
                  </a:txBody>
                  <a:tcPr/>
                </a:tc>
              </a:tr>
              <a:tr h="550704">
                <a:tc>
                  <a:txBody>
                    <a:bodyPr/>
                    <a:lstStyle/>
                    <a:p>
                      <a:pPr algn="ctr"/>
                      <a:r>
                        <a:rPr kumimoji="0" lang="pl-PL" b="0" kern="1200" dirty="0" smtClean="0">
                          <a:solidFill>
                            <a:schemeClr val="tx1">
                              <a:lumMod val="50000"/>
                            </a:schemeClr>
                          </a:solidFill>
                          <a:latin typeface="+mn-lt"/>
                          <a:ea typeface="+mn-ea"/>
                          <a:cs typeface="+mn-cs"/>
                        </a:rPr>
                        <a:t>zaburzenia snu</a:t>
                      </a:r>
                      <a:endParaRPr lang="pl-PL" b="0" dirty="0">
                        <a:solidFill>
                          <a:schemeClr val="tx1">
                            <a:lumMod val="50000"/>
                          </a:schemeClr>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b="0" kern="1200" dirty="0" smtClean="0">
                          <a:solidFill>
                            <a:schemeClr val="tx1">
                              <a:lumMod val="50000"/>
                            </a:schemeClr>
                          </a:solidFill>
                          <a:latin typeface="+mn-lt"/>
                          <a:ea typeface="+mn-ea"/>
                          <a:cs typeface="+mn-cs"/>
                        </a:rPr>
                        <a:t>moczenie się </a:t>
                      </a:r>
                      <a:endParaRPr lang="pl-PL" b="0" dirty="0">
                        <a:solidFill>
                          <a:schemeClr val="tx1">
                            <a:lumMod val="50000"/>
                          </a:schemeClr>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pl-PL" b="0" kern="1200" dirty="0" smtClean="0">
                          <a:solidFill>
                            <a:schemeClr val="tx1">
                              <a:lumMod val="50000"/>
                            </a:schemeClr>
                          </a:solidFill>
                          <a:latin typeface="+mn-lt"/>
                          <a:ea typeface="+mn-ea"/>
                          <a:cs typeface="+mn-cs"/>
                        </a:rPr>
                        <a:t>bóle brzucha</a:t>
                      </a:r>
                      <a:endParaRPr lang="pl-PL" b="0" dirty="0" smtClean="0">
                        <a:solidFill>
                          <a:schemeClr val="tx1">
                            <a:lumMod val="50000"/>
                          </a:schemeClr>
                        </a:solidFill>
                      </a:endParaRPr>
                    </a:p>
                    <a:p>
                      <a:pPr algn="ctr"/>
                      <a:endParaRPr lang="pl-PL" b="0" dirty="0">
                        <a:solidFill>
                          <a:schemeClr val="tx1">
                            <a:lumMod val="50000"/>
                          </a:schemeClr>
                        </a:solidFill>
                      </a:endParaRPr>
                    </a:p>
                  </a:txBody>
                  <a:tcPr/>
                </a:tc>
              </a:tr>
            </a:tbl>
          </a:graphicData>
        </a:graphic>
      </p:graphicFrame>
      <p:pic>
        <p:nvPicPr>
          <p:cNvPr id="5" name="Picture 2" descr="C:\Documents and Settings\JA\Ustawienia lokalne\Temporary Internet Files\Content.IE5\A0NIB1Z6\MP900414099[1].jpg"/>
          <p:cNvPicPr>
            <a:picLocks noChangeAspect="1" noChangeArrowheads="1"/>
          </p:cNvPicPr>
          <p:nvPr/>
        </p:nvPicPr>
        <p:blipFill>
          <a:blip r:embed="rId2"/>
          <a:srcRect/>
          <a:stretch>
            <a:fillRect/>
          </a:stretch>
        </p:blipFill>
        <p:spPr bwMode="auto">
          <a:xfrm>
            <a:off x="3643306" y="500042"/>
            <a:ext cx="2793247" cy="4187825"/>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kt">
  <a:themeElements>
    <a:clrScheme name="Niestandardowy 19">
      <a:dk1>
        <a:srgbClr val="002676"/>
      </a:dk1>
      <a:lt1>
        <a:sysClr val="window" lastClr="FFFFFF"/>
      </a:lt1>
      <a:dk2>
        <a:srgbClr val="0192CD"/>
      </a:dk2>
      <a:lt2>
        <a:srgbClr val="D2D2D2"/>
      </a:lt2>
      <a:accent1>
        <a:srgbClr val="00349E"/>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k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302</TotalTime>
  <Words>936</Words>
  <Application>Microsoft Office PowerPoint</Application>
  <PresentationFormat>Pokaz na ekranie (4:3)</PresentationFormat>
  <Paragraphs>125</Paragraphs>
  <Slides>35</Slides>
  <Notes>0</Notes>
  <HiddenSlides>0</HiddenSlides>
  <MMClips>2</MMClips>
  <ScaleCrop>false</ScaleCrop>
  <HeadingPairs>
    <vt:vector size="8" baseType="variant">
      <vt:variant>
        <vt:lpstr>Używane czcionki</vt:lpstr>
      </vt:variant>
      <vt:variant>
        <vt:i4>2</vt:i4>
      </vt:variant>
      <vt:variant>
        <vt:lpstr>Motyw</vt:lpstr>
      </vt:variant>
      <vt:variant>
        <vt:i4>1</vt:i4>
      </vt:variant>
      <vt:variant>
        <vt:lpstr>Osadzone serwery OLE</vt:lpstr>
      </vt:variant>
      <vt:variant>
        <vt:i4>1</vt:i4>
      </vt:variant>
      <vt:variant>
        <vt:lpstr>Tytuły slajdów</vt:lpstr>
      </vt:variant>
      <vt:variant>
        <vt:i4>35</vt:i4>
      </vt:variant>
    </vt:vector>
  </HeadingPairs>
  <TitlesOfParts>
    <vt:vector size="39" baseType="lpstr">
      <vt:lpstr>Verdana</vt:lpstr>
      <vt:lpstr>Wingdings 2</vt:lpstr>
      <vt:lpstr>Aspekt</vt:lpstr>
      <vt:lpstr>Pakiet</vt:lpstr>
      <vt:lpstr>Kampania Rzecznika Praw Dziecka pod hasłem          Reaguj. Masz prawo.</vt:lpstr>
      <vt:lpstr>Praca w grupach      Wymień jakie są objawy stosowania przemocy wobec dzieci. Odpowiedzi zapiszcie na oddzielnych kartkach z klejem. </vt:lpstr>
      <vt:lpstr>Rodzaje przemocy wobec dzieci</vt:lpstr>
      <vt:lpstr>Przemoc  fizyczna</vt:lpstr>
      <vt:lpstr>Proszę wymienić objawy tej formy przemocy wobec dzieci – odpowiedzi przyklejamy na planszy.  Każda z grup prezentuje swoje pomysły.      </vt:lpstr>
      <vt:lpstr>Objawy</vt:lpstr>
      <vt:lpstr>Przemoc psychiczna</vt:lpstr>
      <vt:lpstr>          Proszę wymienić objawy tej formy przemocy wobec dzieci – odpowiedzi przyklejamy na planszy.  Każda z grup prezentuje swoje pomysły.      </vt:lpstr>
      <vt:lpstr>Objawy </vt:lpstr>
      <vt:lpstr>Przemoc seksualna</vt:lpstr>
      <vt:lpstr>Proszę wymienić objawy tej formy krzywdzenia dzieci – odpowiedzi przyklejamy na planszy.  Każda z grup prezentuje swoje pomysły.      </vt:lpstr>
      <vt:lpstr>Objawy </vt:lpstr>
      <vt:lpstr>Zaniedbywanie dzieci</vt:lpstr>
      <vt:lpstr>Zaniedbywanie dziecka</vt:lpstr>
      <vt:lpstr>Proszę wymienić objawy zaniedbywania dzieci – odpowiedzi przyklejamy na planszy.  Każda z grup prezentuje swoje pomysły.      </vt:lpstr>
      <vt:lpstr>Trudne pytanie? Chyba nie!</vt:lpstr>
      <vt:lpstr>Badania  Rzecznika Praw Dziecka</vt:lpstr>
      <vt:lpstr>Motywacje</vt:lpstr>
      <vt:lpstr>Poglądy</vt:lpstr>
      <vt:lpstr>Dlaczego nie reagujemy ?</vt:lpstr>
      <vt:lpstr>Czy nie chcemy pomagać?</vt:lpstr>
      <vt:lpstr>Kampania Rzecznika Praw Dziecka</vt:lpstr>
      <vt:lpstr>Spoty reklamowe</vt:lpstr>
      <vt:lpstr>Prezentacja programu PowerPoint</vt:lpstr>
      <vt:lpstr>Czy dziecko ma prawo do ochrony i szczęśliwego dzieciństwa?</vt:lpstr>
      <vt:lpstr>A co ja mogę zrobić?</vt:lpstr>
      <vt:lpstr>Warto reagować?</vt:lpstr>
      <vt:lpstr>Reaguj masz prawo</vt:lpstr>
      <vt:lpstr>Jak reagować</vt:lpstr>
      <vt:lpstr>Skrypty zachowań</vt:lpstr>
      <vt:lpstr>Prezentacja programu PowerPoint</vt:lpstr>
      <vt:lpstr>Prezentacja programu PowerPoint</vt:lpstr>
      <vt:lpstr>Internografia</vt:lpstr>
      <vt:lpstr>Strona internetowa Rzecznika Praw Dziecka</vt:lpstr>
      <vt:lpstr>                               Dziękuję </vt:lpstr>
    </vt:vector>
  </TitlesOfParts>
  <Company>MOS Oława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MOS</dc:creator>
  <cp:lastModifiedBy>Wojtek</cp:lastModifiedBy>
  <cp:revision>43</cp:revision>
  <dcterms:created xsi:type="dcterms:W3CDTF">2013-06-05T11:33:56Z</dcterms:created>
  <dcterms:modified xsi:type="dcterms:W3CDTF">2013-09-05T13:19:57Z</dcterms:modified>
</cp:coreProperties>
</file>